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7"/>
  </p:notesMasterIdLst>
  <p:handoutMasterIdLst>
    <p:handoutMasterId r:id="rId38"/>
  </p:handoutMasterIdLst>
  <p:sldIdLst>
    <p:sldId id="263" r:id="rId6"/>
    <p:sldId id="257" r:id="rId7"/>
    <p:sldId id="267" r:id="rId8"/>
    <p:sldId id="265" r:id="rId9"/>
    <p:sldId id="266" r:id="rId10"/>
    <p:sldId id="268" r:id="rId11"/>
    <p:sldId id="271" r:id="rId12"/>
    <p:sldId id="270" r:id="rId13"/>
    <p:sldId id="269"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4" r:id="rId32"/>
    <p:sldId id="295" r:id="rId33"/>
    <p:sldId id="291" r:id="rId34"/>
    <p:sldId id="292" r:id="rId35"/>
    <p:sldId id="293" r:id="rId3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02" autoAdjust="0"/>
    <p:restoredTop sz="95588" autoAdjust="0"/>
  </p:normalViewPr>
  <p:slideViewPr>
    <p:cSldViewPr snapToGrid="0" snapToObjects="1">
      <p:cViewPr varScale="1">
        <p:scale>
          <a:sx n="105" d="100"/>
          <a:sy n="105" d="100"/>
        </p:scale>
        <p:origin x="744" y="200"/>
      </p:cViewPr>
      <p:guideLst>
        <p:guide orient="horz" pos="2160"/>
        <p:guide pos="3840"/>
      </p:guideLst>
    </p:cSldViewPr>
  </p:slideViewPr>
  <p:outlineViewPr>
    <p:cViewPr>
      <p:scale>
        <a:sx n="33" d="100"/>
        <a:sy n="33" d="100"/>
      </p:scale>
      <p:origin x="0" y="36666"/>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7/23/19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3</a:t>
            </a:fld>
            <a:endParaRPr lang="en-US"/>
          </a:p>
        </p:txBody>
      </p:sp>
    </p:spTree>
    <p:extLst>
      <p:ext uri="{BB962C8B-B14F-4D97-AF65-F5344CB8AC3E}">
        <p14:creationId xmlns:p14="http://schemas.microsoft.com/office/powerpoint/2010/main" val="1062683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ea typeface="ＭＳ Ｐゴシック" panose="020B0600070205080204" pitchFamily="34" charset="-128"/>
            </a:endParaRP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a:t>
            </a:fld>
            <a:endParaRPr lang="en-US" dirty="0"/>
          </a:p>
        </p:txBody>
      </p:sp>
    </p:spTree>
    <p:extLst>
      <p:ext uri="{BB962C8B-B14F-4D97-AF65-F5344CB8AC3E}">
        <p14:creationId xmlns:p14="http://schemas.microsoft.com/office/powerpoint/2010/main" val="410066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a:defRPr/>
            </a:pPr>
            <a:fld id="{91CAE60C-72A0-D14D-8733-C13212F694AD}" type="slidenum">
              <a:rPr lang="en-US" smtClean="0"/>
              <a:pPr>
                <a:defRPr/>
              </a:pPr>
              <a:t>10</a:t>
            </a:fld>
            <a:endParaRPr lang="en-US"/>
          </a:p>
        </p:txBody>
      </p:sp>
    </p:spTree>
    <p:extLst>
      <p:ext uri="{BB962C8B-B14F-4D97-AF65-F5344CB8AC3E}">
        <p14:creationId xmlns:p14="http://schemas.microsoft.com/office/powerpoint/2010/main" val="1455901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61963" indent="-461963">
              <a:lnSpc>
                <a:spcPct val="100000"/>
              </a:lnSpc>
              <a:spcBef>
                <a:spcPts val="624"/>
              </a:spcBef>
              <a:buClr>
                <a:srgbClr val="004A78"/>
              </a:buClr>
              <a:buFont typeface="Arial" charset="0"/>
              <a:buChar char="•"/>
              <a:defRPr sz="2600">
                <a:solidFill>
                  <a:srgbClr val="000000"/>
                </a:solidFill>
              </a:defRPr>
            </a:lvl1pPr>
            <a:lvl2pPr marL="914400" marR="0" indent="-457200" algn="l" defTabSz="914400" rtl="0" eaLnBrk="1" fontAlgn="base" latinLnBrk="0" hangingPunct="1">
              <a:lnSpc>
                <a:spcPct val="100000"/>
              </a:lnSpc>
              <a:spcBef>
                <a:spcPts val="624"/>
              </a:spcBef>
              <a:spcAft>
                <a:spcPct val="0"/>
              </a:spcAft>
              <a:buClr>
                <a:srgbClr val="004A78"/>
              </a:buClr>
              <a:buSzTx/>
              <a:buFont typeface="Arial" panose="020B0604020202020204" pitchFamily="34" charset="0"/>
              <a:buChar char="–"/>
              <a:tabLst/>
              <a:defRPr sz="2400" baseline="0">
                <a:solidFill>
                  <a:srgbClr val="000000"/>
                </a:solidFill>
              </a:defRPr>
            </a:lvl2pPr>
            <a:lvl3pPr marL="1376363" indent="-461963">
              <a:lnSpc>
                <a:spcPct val="100000"/>
              </a:lnSpc>
              <a:spcBef>
                <a:spcPts val="624"/>
              </a:spcBef>
              <a:buClr>
                <a:srgbClr val="004A78"/>
              </a:buClr>
              <a:buFont typeface="Arial" charset="0"/>
              <a:buChar char="•"/>
              <a:defRPr sz="2200">
                <a:solidFill>
                  <a:srgbClr val="000000"/>
                </a:solidFill>
              </a:defRPr>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1"/>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2"/>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Footer">
            <a:extLst>
              <a:ext uri="{FF2B5EF4-FFF2-40B4-BE49-F238E27FC236}">
                <a16:creationId xmlns:a16="http://schemas.microsoft.com/office/drawing/2014/main" id="{6DDF01B3-521A-4D4E-8F82-FD57580A84A9}"/>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510B2C13-0B18-C042-B930-08A830EC7A6F}"/>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a:extLst>
              <a:ext uri="{FF2B5EF4-FFF2-40B4-BE49-F238E27FC236}">
                <a16:creationId xmlns:a16="http://schemas.microsoft.com/office/drawing/2014/main" id="{867CF3E8-7B25-1641-AE2D-C507AAFBD74E}"/>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31332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22198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2"/>
          </p:nvPr>
        </p:nvSpPr>
        <p:spPr>
          <a:xfrm>
            <a:off x="2165428" y="6217079"/>
            <a:ext cx="10013871" cy="56746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ba-RU"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342900" indent="-342900" algn="l">
              <a:buClr>
                <a:srgbClr val="004A78"/>
              </a:buClr>
              <a:buFont typeface="Arial" pitchFamily="34" charset="0"/>
              <a:buChar char="•"/>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C47DF17C-BACD-964D-839C-2A6AFF120D59}"/>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0" name="Footer">
            <a:extLst>
              <a:ext uri="{FF2B5EF4-FFF2-40B4-BE49-F238E27FC236}">
                <a16:creationId xmlns:a16="http://schemas.microsoft.com/office/drawing/2014/main" id="{BFC141ED-E446-4346-8E95-5EB205DAF8DB}"/>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03C66107-8566-7C46-8AA2-EEEF1E8515EA}"/>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DB6F978A-32BF-F445-995C-178CEBF5386C}"/>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854879FB-6927-8B44-8184-6CBA9A275512}"/>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346213" y="1331569"/>
            <a:ext cx="3323725" cy="1642130"/>
          </a:xfrm>
        </p:spPr>
        <p:txBody>
          <a:bodyPr/>
          <a:lstStyle/>
          <a:p>
            <a:r>
              <a:rPr lang="en-US"/>
              <a:t>Click icon to add picture</a:t>
            </a:r>
          </a:p>
        </p:txBody>
      </p:sp>
      <p:sp>
        <p:nvSpPr>
          <p:cNvPr id="9" name="Text Placeholder 5"/>
          <p:cNvSpPr>
            <a:spLocks noGrp="1"/>
          </p:cNvSpPr>
          <p:nvPr>
            <p:ph type="body" sz="quarter" idx="15"/>
          </p:nvPr>
        </p:nvSpPr>
        <p:spPr>
          <a:xfrm>
            <a:off x="743577" y="1289683"/>
            <a:ext cx="5439510" cy="4240259"/>
          </a:xfrm>
        </p:spPr>
        <p:txBody>
          <a:bodyPr>
            <a:noAutofit/>
          </a:bodyPr>
          <a:lstStyle>
            <a:lvl1pPr marL="342900" indent="-342900" algn="l">
              <a:lnSpc>
                <a:spcPct val="100000"/>
              </a:lnSpc>
              <a:spcBef>
                <a:spcPts val="624"/>
              </a:spcBef>
              <a:buClr>
                <a:srgbClr val="004A78"/>
              </a:buClr>
              <a:buFont typeface="Arial" pitchFamily="34" charset="0"/>
              <a:buChar char="•"/>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endParaRPr lang="en-US" dirty="0"/>
          </a:p>
        </p:txBody>
      </p:sp>
      <p:sp>
        <p:nvSpPr>
          <p:cNvPr id="4" name="Table Placeholder 3"/>
          <p:cNvSpPr>
            <a:spLocks noGrp="1"/>
          </p:cNvSpPr>
          <p:nvPr>
            <p:ph type="tbl" sz="quarter" idx="16"/>
          </p:nvPr>
        </p:nvSpPr>
        <p:spPr>
          <a:xfrm>
            <a:off x="7546975" y="3222625"/>
            <a:ext cx="3265488" cy="1189038"/>
          </a:xfrm>
        </p:spPr>
        <p:txBody>
          <a:bodyPr/>
          <a:lstStyle/>
          <a:p>
            <a:endParaRPr lang="ba-RU"/>
          </a:p>
        </p:txBody>
      </p:sp>
      <p:sp>
        <p:nvSpPr>
          <p:cNvPr id="11" name="Picture Placeholder 10"/>
          <p:cNvSpPr>
            <a:spLocks noGrp="1"/>
          </p:cNvSpPr>
          <p:nvPr>
            <p:ph type="pic" sz="quarter" idx="17"/>
          </p:nvPr>
        </p:nvSpPr>
        <p:spPr>
          <a:xfrm>
            <a:off x="7794625" y="4716463"/>
            <a:ext cx="3440113" cy="973137"/>
          </a:xfrm>
        </p:spPr>
        <p:txBody>
          <a:bodyPr/>
          <a:lstStyle/>
          <a:p>
            <a:endParaRPr lang="ba-RU"/>
          </a:p>
        </p:txBody>
      </p:sp>
      <p:sp>
        <p:nvSpPr>
          <p:cNvPr id="12" name="Title 1"/>
          <p:cNvSpPr>
            <a:spLocks noGrp="1"/>
          </p:cNvSpPr>
          <p:nvPr>
            <p:ph type="title"/>
          </p:nvPr>
        </p:nvSpPr>
        <p:spPr>
          <a:xfrm>
            <a:off x="838200" y="365125"/>
            <a:ext cx="10515600" cy="672105"/>
          </a:xfrm>
        </p:spPr>
        <p:txBody>
          <a:bodyPr anchor="ctr"/>
          <a:lstStyle>
            <a:lvl1pPr>
              <a:defRPr sz="3600"/>
            </a:lvl1pPr>
          </a:lstStyle>
          <a:p>
            <a:r>
              <a:rPr lang="en-US" dirty="0"/>
              <a:t>Click to edit Master title style</a:t>
            </a:r>
          </a:p>
        </p:txBody>
      </p:sp>
      <p:sp>
        <p:nvSpPr>
          <p:cNvPr id="14" name="Content Placeholder 13"/>
          <p:cNvSpPr>
            <a:spLocks noGrp="1"/>
          </p:cNvSpPr>
          <p:nvPr>
            <p:ph sz="quarter" idx="18"/>
          </p:nvPr>
        </p:nvSpPr>
        <p:spPr>
          <a:xfrm>
            <a:off x="742950" y="5689600"/>
            <a:ext cx="4830763" cy="581025"/>
          </a:xfrm>
          <a:noFill/>
          <a:ln>
            <a:noFill/>
          </a:ln>
        </p:spPr>
        <p:txBody>
          <a:bodyPr vert="horz" wrap="square" lIns="0" tIns="0" rIns="0" bIns="0" numCol="1" anchor="t" anchorCtr="0" compatLnSpc="1">
            <a:prstTxWarp prst="textNoShape">
              <a:avLst/>
            </a:prstTxWarp>
            <a:noAutofit/>
          </a:bodyPr>
          <a:lstStyle>
            <a:lvl1pPr marL="342900" indent="-342900">
              <a:buClr>
                <a:srgbClr val="004A78"/>
              </a:buClr>
              <a:buFont typeface="Arial" pitchFamily="34" charset="0"/>
              <a:buChar char="•"/>
              <a:defRPr lang="en-US" sz="2400" b="0" i="0" smtClean="0">
                <a:solidFill>
                  <a:srgbClr val="000000"/>
                </a:solidFill>
              </a:defRPr>
            </a:lvl1pPr>
            <a:lvl2pPr marL="685800" indent="-228600">
              <a:buClr>
                <a:srgbClr val="004A78"/>
              </a:buClr>
              <a:buFont typeface="Arial" pitchFamily="34" charset="0"/>
              <a:buChar char="–"/>
              <a:defRPr lang="en-US" smtClean="0">
                <a:solidFill>
                  <a:srgbClr val="000000"/>
                </a:solidFill>
                <a:latin typeface="Summer Font" charset="0"/>
                <a:ea typeface="Summer Font" charset="0"/>
                <a:cs typeface="Summer Font" charset="0"/>
              </a:defRPr>
            </a:lvl2pPr>
            <a:lvl3pPr>
              <a:buClr>
                <a:srgbClr val="004A78"/>
              </a:buClr>
              <a:defRPr lang="en-US" smtClean="0">
                <a:solidFill>
                  <a:srgbClr val="000000"/>
                </a:solidFill>
                <a:latin typeface="Summer Font" charset="0"/>
                <a:ea typeface="Summer Font" charset="0"/>
                <a:cs typeface="Summer Font" charset="0"/>
              </a:defRPr>
            </a:lvl3pPr>
            <a:lvl4pPr>
              <a:buClr>
                <a:srgbClr val="004A78"/>
              </a:buClr>
              <a:defRPr lang="en-US" smtClean="0">
                <a:solidFill>
                  <a:srgbClr val="000000"/>
                </a:solidFill>
                <a:latin typeface="Summer Font" charset="0"/>
                <a:ea typeface="Summer Font" charset="0"/>
                <a:cs typeface="Summer Font" charset="0"/>
              </a:defRPr>
            </a:lvl4pPr>
            <a:lvl5pPr>
              <a:buClr>
                <a:srgbClr val="004A78"/>
              </a:buClr>
              <a:defRPr lang="ba-RU">
                <a:solidFill>
                  <a:srgbClr val="000000"/>
                </a:solidFill>
                <a:latin typeface="Summer Font" charset="0"/>
                <a:ea typeface="Summer Font" charset="0"/>
                <a:cs typeface="Summer Font" charset="0"/>
              </a:defRPr>
            </a:lvl5pPr>
          </a:lstStyle>
          <a:p>
            <a:pPr lvl="0">
              <a:lnSpc>
                <a:spcPct val="100000"/>
              </a:lnSpc>
              <a:spcBef>
                <a:spcPts val="624"/>
              </a:spcBef>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ba-RU" dirty="0"/>
          </a:p>
        </p:txBody>
      </p:sp>
      <p:sp>
        <p:nvSpPr>
          <p:cNvPr id="3" name="Content Placeholder 2"/>
          <p:cNvSpPr>
            <a:spLocks noGrp="1"/>
          </p:cNvSpPr>
          <p:nvPr>
            <p:ph sz="quarter" idx="19"/>
          </p:nvPr>
        </p:nvSpPr>
        <p:spPr>
          <a:xfrm>
            <a:off x="7897813" y="5899150"/>
            <a:ext cx="2914650" cy="371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13" name="Footer">
            <a:extLst>
              <a:ext uri="{FF2B5EF4-FFF2-40B4-BE49-F238E27FC236}">
                <a16:creationId xmlns:a16="http://schemas.microsoft.com/office/drawing/2014/main" id="{B7D4ACFF-9C5E-0D4C-8DD2-A84CDB5B6675}"/>
              </a:ext>
            </a:extLst>
          </p:cNvPr>
          <p:cNvSpPr txBox="1"/>
          <p:nvPr userDrawn="1"/>
        </p:nvSpPr>
        <p:spPr>
          <a:xfrm>
            <a:off x="2339420" y="6397943"/>
            <a:ext cx="9754069" cy="353943"/>
          </a:xfrm>
          <a:prstGeom prst="rect">
            <a:avLst/>
          </a:prstGeom>
          <a:noFill/>
          <a:effectLst/>
        </p:spPr>
        <p:txBody>
          <a:bodyPr wrap="square" lIns="0" tIns="0" rIns="0" rtlCol="0" anchor="ctr">
            <a:spAutoFit/>
          </a:bodyPr>
          <a:lstStyle/>
          <a:p>
            <a:pPr algn="ctr"/>
            <a:r>
              <a:rPr lang="en-US" sz="1000" dirty="0">
                <a:solidFill>
                  <a:srgbClr val="004A78"/>
                </a:solidFill>
                <a:latin typeface="Arial" pitchFamily="34" charset="0"/>
                <a:cs typeface="Arial" pitchFamily="34" charset="0"/>
              </a:rPr>
              <a:t>Ricky W. Griffin/Jean M. Phillips/Stanley M. Gully, Organizational Behavior: Managing People and Organizations, Twelfth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18" r:id="rId5"/>
    <p:sldLayoutId id="2147483715" r:id="rId6"/>
    <p:sldLayoutId id="2147483716" r:id="rId7"/>
    <p:sldLayoutId id="2147483719" r:id="rId8"/>
    <p:sldLayoutId id="2147483720" r:id="rId9"/>
    <p:sldLayoutId id="2147483723" r:id="rId10"/>
    <p:sldLayoutId id="2147483724" r:id="rId11"/>
    <p:sldLayoutId id="2147483713" r:id="rId12"/>
    <p:sldLayoutId id="2147483717" r:id="rId13"/>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8291" y="1907647"/>
            <a:ext cx="6402684" cy="1584790"/>
          </a:xfrm>
        </p:spPr>
        <p:txBody>
          <a:bodyPr anchor="ctr"/>
          <a:lstStyle/>
          <a:p>
            <a:pPr algn="ctr">
              <a:lnSpc>
                <a:spcPct val="100000"/>
              </a:lnSpc>
              <a:spcBef>
                <a:spcPts val="624"/>
              </a:spcBef>
            </a:pPr>
            <a:r>
              <a:rPr lang="en-US" sz="3600" b="0" dirty="0">
                <a:latin typeface="Arial" pitchFamily="34" charset="0"/>
              </a:rPr>
              <a:t>PART 2</a:t>
            </a:r>
            <a:br>
              <a:rPr lang="en-US" sz="3600" b="0" dirty="0">
                <a:latin typeface="Arial" pitchFamily="34" charset="0"/>
              </a:rPr>
            </a:br>
            <a:r>
              <a:rPr lang="en-US" sz="3600" b="0" dirty="0">
                <a:latin typeface="Arial" pitchFamily="34" charset="0"/>
              </a:rPr>
              <a:t>Individual Behaviors and Processes in Organizations</a:t>
            </a:r>
            <a:endParaRPr lang="ba-RU" b="0" dirty="0"/>
          </a:p>
        </p:txBody>
      </p:sp>
      <p:sp>
        <p:nvSpPr>
          <p:cNvPr id="3" name="Text Placeholder 2"/>
          <p:cNvSpPr>
            <a:spLocks noGrp="1"/>
          </p:cNvSpPr>
          <p:nvPr>
            <p:ph type="body" sz="quarter" idx="11"/>
          </p:nvPr>
        </p:nvSpPr>
        <p:spPr>
          <a:xfrm>
            <a:off x="5642346" y="3676617"/>
            <a:ext cx="5294574" cy="2420832"/>
          </a:xfrm>
        </p:spPr>
        <p:txBody>
          <a:bodyPr anchor="ctr"/>
          <a:lstStyle/>
          <a:p>
            <a:pPr algn="ctr">
              <a:lnSpc>
                <a:spcPct val="100000"/>
              </a:lnSpc>
              <a:spcBef>
                <a:spcPts val="624"/>
              </a:spcBef>
            </a:pPr>
            <a:r>
              <a:rPr lang="en-US" altLang="en-US" dirty="0"/>
              <a:t>CHAPTER 4</a:t>
            </a:r>
          </a:p>
          <a:p>
            <a:pPr algn="ctr">
              <a:lnSpc>
                <a:spcPct val="100000"/>
              </a:lnSpc>
              <a:spcBef>
                <a:spcPts val="624"/>
              </a:spcBef>
            </a:pPr>
            <a:r>
              <a:rPr lang="en-US" altLang="en-US" dirty="0"/>
              <a:t>Individual Values, Perceptions, and Reactions</a:t>
            </a:r>
          </a:p>
        </p:txBody>
      </p:sp>
      <p:sp>
        <p:nvSpPr>
          <p:cNvPr id="9" name="Text Placeholder 8"/>
          <p:cNvSpPr>
            <a:spLocks noGrp="1"/>
          </p:cNvSpPr>
          <p:nvPr>
            <p:ph type="body" sz="quarter" idx="4294967295"/>
          </p:nvPr>
        </p:nvSpPr>
        <p:spPr>
          <a:xfrm>
            <a:off x="2330449" y="6419570"/>
            <a:ext cx="9772652" cy="276999"/>
          </a:xfrm>
          <a:noFill/>
          <a:effectLst/>
        </p:spPr>
        <p:txBody>
          <a:bodyPr wrap="square" lIns="0" tIns="0" rIns="0" rtlCol="0" anchor="ctr">
            <a:spAutoFit/>
          </a:bodyPr>
          <a:lstStyle/>
          <a:p>
            <a:pPr algn="ctr" eaLnBrk="0" hangingPunct="0">
              <a:lnSpc>
                <a:spcPct val="100000"/>
              </a:lnSpc>
              <a:spcBef>
                <a:spcPts val="624"/>
              </a:spcBef>
            </a:pPr>
            <a:r>
              <a:rPr lang="en-US" sz="1000" dirty="0">
                <a:solidFill>
                  <a:schemeClr val="bg1"/>
                </a:solidFill>
                <a:latin typeface="Arial" pitchFamily="34" charset="0"/>
                <a:ea typeface="+mn-ea"/>
                <a:cs typeface="Arial" pitchFamily="34" charset="0"/>
              </a:rPr>
              <a:t>Ricky W. Griffin/Jean M. Phillips/Stanley M. Gully, Organizational Behavior: Managing People and Organizations, Thirteenth Edition. © 2020 Cengage. All Rights Reserved. May not be scanned, copied or duplicated, or posted to a publicly accessible website, in whole or in part.</a:t>
            </a:r>
          </a:p>
        </p:txBody>
      </p:sp>
      <p:pic>
        <p:nvPicPr>
          <p:cNvPr id="8" name="Picture Placeholder 10" descr="A photo shows two women and a man sitting across a table and working on laptops. Two other men are standing on either side of the woman and looking at her laptop screen even as she smiles at one of them.">
            <a:extLst>
              <a:ext uri="{FF2B5EF4-FFF2-40B4-BE49-F238E27FC236}">
                <a16:creationId xmlns:a16="http://schemas.microsoft.com/office/drawing/2014/main" id="{E54E145A-BA1A-9D4D-AFBF-97A167ED251D}"/>
              </a:ext>
              <a:ext uri="{C183D7F6-B498-43B3-948B-1728B52AA6E4}">
                <adec:decorative xmlns:adec="http://schemas.microsoft.com/office/drawing/2017/decorative" val="0"/>
              </a:ext>
            </a:extLst>
          </p:cNvPr>
          <p:cNvPicPr>
            <a:picLocks noGrp="1" noChangeAspect="1"/>
          </p:cNvPicPr>
          <p:nvPr>
            <p:ph type="pic" sz="quarter" idx="12"/>
          </p:nvPr>
        </p:nvPicPr>
        <p:blipFill>
          <a:blip r:embed="rId2"/>
          <a:stretch>
            <a:fillRect/>
          </a:stretch>
        </p:blipFill>
        <p:spPr>
          <a:xfrm>
            <a:off x="259362" y="985778"/>
            <a:ext cx="3746517" cy="4918293"/>
          </a:xfrm>
          <a:prstGeom prst="rect">
            <a:avLst/>
          </a:prstGeom>
          <a:noFill/>
          <a:ln>
            <a:noFill/>
          </a:ln>
        </p:spPr>
      </p:pic>
    </p:spTree>
    <p:extLst>
      <p:ext uri="{BB962C8B-B14F-4D97-AF65-F5344CB8AC3E}">
        <p14:creationId xmlns:p14="http://schemas.microsoft.com/office/powerpoint/2010/main" val="3390844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nSpc>
                <a:spcPct val="100000"/>
              </a:lnSpc>
              <a:spcBef>
                <a:spcPts val="624"/>
              </a:spcBef>
            </a:pPr>
            <a:r>
              <a:rPr lang="en-US" dirty="0"/>
              <a:t>Values and Emotions in Organizations (1 of 4)</a:t>
            </a:r>
            <a:endParaRPr lang="ru-RU" dirty="0"/>
          </a:p>
        </p:txBody>
      </p:sp>
      <p:sp>
        <p:nvSpPr>
          <p:cNvPr id="9" name="Text Placeholder 8"/>
          <p:cNvSpPr>
            <a:spLocks noGrp="1"/>
          </p:cNvSpPr>
          <p:nvPr>
            <p:ph type="body" sz="quarter" idx="17"/>
          </p:nvPr>
        </p:nvSpPr>
        <p:spPr/>
        <p:txBody>
          <a:bodyPr>
            <a:normAutofit/>
          </a:bodyPr>
          <a:lstStyle/>
          <a:p>
            <a:pPr>
              <a:lnSpc>
                <a:spcPct val="100000"/>
              </a:lnSpc>
              <a:spcBef>
                <a:spcPts val="624"/>
              </a:spcBef>
            </a:pPr>
            <a:r>
              <a:rPr lang="en-US" b="1" dirty="0"/>
              <a:t>Values</a:t>
            </a:r>
          </a:p>
          <a:p>
            <a:pPr lvl="1">
              <a:lnSpc>
                <a:spcPct val="100000"/>
              </a:lnSpc>
              <a:spcBef>
                <a:spcPts val="624"/>
              </a:spcBef>
            </a:pPr>
            <a:r>
              <a:rPr lang="en-US" dirty="0"/>
              <a:t>Ways of behaving or end-states that are desirable to a person or to a group</a:t>
            </a:r>
          </a:p>
          <a:p>
            <a:pPr>
              <a:lnSpc>
                <a:spcPct val="100000"/>
              </a:lnSpc>
              <a:spcBef>
                <a:spcPts val="624"/>
              </a:spcBef>
            </a:pPr>
            <a:r>
              <a:rPr lang="en-US" dirty="0"/>
              <a:t>Types of values</a:t>
            </a:r>
          </a:p>
          <a:p>
            <a:pPr lvl="1">
              <a:lnSpc>
                <a:spcPct val="100000"/>
              </a:lnSpc>
              <a:spcBef>
                <a:spcPts val="624"/>
              </a:spcBef>
            </a:pPr>
            <a:r>
              <a:rPr lang="en-US" dirty="0"/>
              <a:t>Terminal: reflect long-term life goals such as prosperity, happiness, secure family, and a sense of accomplishment</a:t>
            </a:r>
          </a:p>
          <a:p>
            <a:pPr lvl="1">
              <a:lnSpc>
                <a:spcPct val="100000"/>
              </a:lnSpc>
              <a:spcBef>
                <a:spcPts val="624"/>
              </a:spcBef>
            </a:pPr>
            <a:r>
              <a:rPr lang="en-US" dirty="0"/>
              <a:t>Instrumental: preferred means of achieving terminal values or preferred ways of behaving</a:t>
            </a:r>
          </a:p>
          <a:p>
            <a:pPr lvl="1">
              <a:lnSpc>
                <a:spcPct val="100000"/>
              </a:lnSpc>
              <a:spcBef>
                <a:spcPts val="624"/>
              </a:spcBef>
            </a:pPr>
            <a:r>
              <a:rPr lang="en-US" dirty="0"/>
              <a:t>Intrinsic: relate to the work itself</a:t>
            </a:r>
          </a:p>
          <a:p>
            <a:pPr lvl="1">
              <a:lnSpc>
                <a:spcPct val="100000"/>
              </a:lnSpc>
              <a:spcBef>
                <a:spcPts val="624"/>
              </a:spcBef>
            </a:pPr>
            <a:r>
              <a:rPr lang="en-US" dirty="0"/>
              <a:t>Extrinsic: relate to the outcomes of doing work</a:t>
            </a:r>
          </a:p>
        </p:txBody>
      </p:sp>
    </p:spTree>
    <p:extLst>
      <p:ext uri="{BB962C8B-B14F-4D97-AF65-F5344CB8AC3E}">
        <p14:creationId xmlns:p14="http://schemas.microsoft.com/office/powerpoint/2010/main" val="378355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624"/>
              </a:spcBef>
            </a:pPr>
            <a:r>
              <a:rPr lang="en-US" dirty="0"/>
              <a:t>Values and Emotions in Organizations (2 of 4)</a:t>
            </a:r>
            <a:endParaRPr lang="ru-RU" dirty="0"/>
          </a:p>
        </p:txBody>
      </p:sp>
      <p:sp>
        <p:nvSpPr>
          <p:cNvPr id="3" name="Text Placeholder 2"/>
          <p:cNvSpPr>
            <a:spLocks noGrp="1"/>
          </p:cNvSpPr>
          <p:nvPr>
            <p:ph type="body" sz="quarter" idx="17"/>
          </p:nvPr>
        </p:nvSpPr>
        <p:spPr/>
        <p:txBody>
          <a:bodyPr/>
          <a:lstStyle/>
          <a:p>
            <a:pPr>
              <a:lnSpc>
                <a:spcPct val="100000"/>
              </a:lnSpc>
              <a:spcBef>
                <a:spcPts val="624"/>
              </a:spcBef>
            </a:pPr>
            <a:r>
              <a:rPr lang="en-US" dirty="0"/>
              <a:t>Conflicts among values</a:t>
            </a:r>
          </a:p>
          <a:p>
            <a:pPr lvl="1">
              <a:lnSpc>
                <a:spcPct val="100000"/>
              </a:lnSpc>
              <a:spcBef>
                <a:spcPts val="624"/>
              </a:spcBef>
            </a:pPr>
            <a:r>
              <a:rPr lang="en-US" dirty="0"/>
              <a:t>Intrapersonal: Conflict between the instrumental value of ambition and the terminal value of happiness</a:t>
            </a:r>
          </a:p>
          <a:p>
            <a:pPr lvl="1">
              <a:lnSpc>
                <a:spcPct val="100000"/>
              </a:lnSpc>
              <a:spcBef>
                <a:spcPts val="624"/>
              </a:spcBef>
            </a:pPr>
            <a:r>
              <a:rPr lang="en-US" dirty="0"/>
              <a:t>Interpersonal: Occurs when two different people hold conflicting values</a:t>
            </a:r>
          </a:p>
          <a:p>
            <a:pPr lvl="1">
              <a:lnSpc>
                <a:spcPct val="100000"/>
              </a:lnSpc>
              <a:spcBef>
                <a:spcPts val="624"/>
              </a:spcBef>
            </a:pPr>
            <a:r>
              <a:rPr lang="en-US" dirty="0"/>
              <a:t>Individual-organization: When an employee’s values conflict with those of the organization</a:t>
            </a:r>
          </a:p>
        </p:txBody>
      </p:sp>
    </p:spTree>
    <p:extLst>
      <p:ext uri="{BB962C8B-B14F-4D97-AF65-F5344CB8AC3E}">
        <p14:creationId xmlns:p14="http://schemas.microsoft.com/office/powerpoint/2010/main" val="4201379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624"/>
              </a:spcBef>
            </a:pPr>
            <a:r>
              <a:rPr lang="en-US" dirty="0"/>
              <a:t>Values and Emotions in Organizations (3 of 4)</a:t>
            </a:r>
            <a:endParaRPr lang="ru-RU" dirty="0"/>
          </a:p>
        </p:txBody>
      </p:sp>
      <p:sp>
        <p:nvSpPr>
          <p:cNvPr id="3" name="Text Placeholder 2"/>
          <p:cNvSpPr>
            <a:spLocks noGrp="1"/>
          </p:cNvSpPr>
          <p:nvPr>
            <p:ph type="body" sz="quarter" idx="17"/>
          </p:nvPr>
        </p:nvSpPr>
        <p:spPr/>
        <p:txBody>
          <a:bodyPr/>
          <a:lstStyle/>
          <a:p>
            <a:pPr>
              <a:lnSpc>
                <a:spcPct val="100000"/>
              </a:lnSpc>
              <a:spcBef>
                <a:spcPts val="624"/>
              </a:spcBef>
            </a:pPr>
            <a:r>
              <a:rPr lang="en-US" dirty="0"/>
              <a:t>Values differ around the world—leads to different managerial behaviors</a:t>
            </a:r>
          </a:p>
          <a:p>
            <a:pPr>
              <a:lnSpc>
                <a:spcPct val="100000"/>
              </a:lnSpc>
              <a:spcBef>
                <a:spcPts val="624"/>
              </a:spcBef>
            </a:pPr>
            <a:r>
              <a:rPr lang="en-US" dirty="0"/>
              <a:t>Two major dimensions</a:t>
            </a:r>
          </a:p>
          <a:p>
            <a:pPr lvl="1">
              <a:lnSpc>
                <a:spcPct val="100000"/>
              </a:lnSpc>
              <a:spcBef>
                <a:spcPts val="624"/>
              </a:spcBef>
            </a:pPr>
            <a:r>
              <a:rPr lang="en-US" dirty="0"/>
              <a:t>Traditional versus secular-rational values: reflects the contrast between societies in which religion is very important and those in which it is not</a:t>
            </a:r>
          </a:p>
          <a:p>
            <a:pPr lvl="1"/>
            <a:r>
              <a:rPr lang="en-US" dirty="0"/>
              <a:t>Survival versus self-expression values: reflects the contrast between societies that emphasize economic and physical security and those that emphasize subjective well-being, self-expression, and quality of life, giving high priority to environmental protection, diversity tolerance, and participation in decision making</a:t>
            </a:r>
          </a:p>
        </p:txBody>
      </p:sp>
    </p:spTree>
    <p:extLst>
      <p:ext uri="{BB962C8B-B14F-4D97-AF65-F5344CB8AC3E}">
        <p14:creationId xmlns:p14="http://schemas.microsoft.com/office/powerpoint/2010/main" val="3377898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624"/>
              </a:spcBef>
            </a:pPr>
            <a:r>
              <a:rPr lang="en-US" dirty="0"/>
              <a:t>How Values Differ around the World</a:t>
            </a:r>
            <a:endParaRPr lang="ru-RU" dirty="0"/>
          </a:p>
        </p:txBody>
      </p:sp>
      <p:sp>
        <p:nvSpPr>
          <p:cNvPr id="6" name="Text Placeholder 5"/>
          <p:cNvSpPr>
            <a:spLocks noGrp="1"/>
          </p:cNvSpPr>
          <p:nvPr>
            <p:ph type="body" sz="quarter" idx="15"/>
          </p:nvPr>
        </p:nvSpPr>
        <p:spPr>
          <a:xfrm>
            <a:off x="743577" y="1181225"/>
            <a:ext cx="5439510" cy="3699568"/>
          </a:xfrm>
        </p:spPr>
        <p:txBody>
          <a:bodyPr/>
          <a:lstStyle/>
          <a:p>
            <a:pPr marL="0" indent="0">
              <a:lnSpc>
                <a:spcPct val="100000"/>
              </a:lnSpc>
              <a:spcBef>
                <a:spcPts val="624"/>
              </a:spcBef>
              <a:buNone/>
            </a:pPr>
            <a:r>
              <a:rPr lang="en-US" sz="2600" dirty="0"/>
              <a:t>Figure 4.3</a:t>
            </a:r>
          </a:p>
          <a:p>
            <a:pPr marL="0" indent="0">
              <a:lnSpc>
                <a:spcPct val="100000"/>
              </a:lnSpc>
              <a:spcBef>
                <a:spcPts val="624"/>
              </a:spcBef>
              <a:buNone/>
            </a:pPr>
            <a:r>
              <a:rPr lang="en-US" sz="2600" dirty="0"/>
              <a:t>Values differ around the world. One useful way to understand differences in values is in terms of secular/rational values and survival/self-expression values. This figure illustrates how different regions of the world reflect these two sets of values.</a:t>
            </a:r>
          </a:p>
        </p:txBody>
      </p:sp>
      <p:pic>
        <p:nvPicPr>
          <p:cNvPr id="10" name="Picture 2" descr="A graph shows a schematic representation of how the values differ around the world. The horizontal axis represents two values, Survival values that range within negative 2 to 0 and self-expression values factor score that ranges within 0 to 2. The vertical axis represents two values, Traditional values that range within negative 2 to 0 and Secular-rational values that range within 0 to 2. The schematic diagram, Africa, Ex-communist Europe, Catholic Europe, Protestant Europe, Latin America, English speaking America, Confucian, and South Asia describes the two set of values in different color code. "/>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7364902" y="1185041"/>
            <a:ext cx="3264128" cy="3345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8"/>
          </p:nvPr>
        </p:nvSpPr>
        <p:spPr>
          <a:xfrm>
            <a:off x="743576" y="4879874"/>
            <a:ext cx="10455365" cy="1386347"/>
          </a:xfrm>
        </p:spPr>
        <p:txBody>
          <a:bodyPr/>
          <a:lstStyle/>
          <a:p>
            <a:pPr marL="0" indent="0">
              <a:lnSpc>
                <a:spcPct val="100000"/>
              </a:lnSpc>
              <a:spcBef>
                <a:spcPts val="624"/>
              </a:spcBef>
              <a:buNone/>
            </a:pPr>
            <a:r>
              <a:rPr lang="en-US" sz="1800" dirty="0"/>
              <a:t>Source: </a:t>
            </a:r>
            <a:r>
              <a:rPr lang="en-US" sz="1800" dirty="0" err="1"/>
              <a:t>Inglehart</a:t>
            </a:r>
            <a:r>
              <a:rPr lang="en-US" sz="1800" dirty="0"/>
              <a:t>, R., &amp; </a:t>
            </a:r>
            <a:r>
              <a:rPr lang="en-US" sz="1800" dirty="0" err="1"/>
              <a:t>Welzel</a:t>
            </a:r>
            <a:r>
              <a:rPr lang="en-US" sz="1800" dirty="0"/>
              <a:t>, C. (2005). </a:t>
            </a:r>
            <a:r>
              <a:rPr lang="en-US" sz="1800" i="1" dirty="0"/>
              <a:t>Modernization, Cultural Change and Democracy </a:t>
            </a:r>
            <a:r>
              <a:rPr lang="en-US" sz="1800" dirty="0"/>
              <a:t>(p. 64). New York: Cambridge University Press. Based on the World Values Surveys, see http://www.worldvaluessurvey.Org.</a:t>
            </a:r>
          </a:p>
          <a:p>
            <a:pPr marL="0" indent="0">
              <a:lnSpc>
                <a:spcPct val="100000"/>
              </a:lnSpc>
              <a:spcBef>
                <a:spcPts val="624"/>
              </a:spcBef>
              <a:buNone/>
            </a:pPr>
            <a:r>
              <a:rPr lang="en-US" sz="1800" dirty="0"/>
              <a:t>Copyright © 2005 Ronald </a:t>
            </a:r>
            <a:r>
              <a:rPr lang="en-US" sz="1800" dirty="0" err="1"/>
              <a:t>Inglehart</a:t>
            </a:r>
            <a:r>
              <a:rPr lang="en-US" sz="1800" dirty="0"/>
              <a:t> and Christian </a:t>
            </a:r>
            <a:r>
              <a:rPr lang="en-US" sz="1800" dirty="0" err="1"/>
              <a:t>Welzel</a:t>
            </a:r>
            <a:r>
              <a:rPr lang="en-US" sz="1800" dirty="0"/>
              <a:t>. Reprinted with the permission of Cambridge University Press.</a:t>
            </a:r>
          </a:p>
        </p:txBody>
      </p:sp>
    </p:spTree>
    <p:extLst>
      <p:ext uri="{BB962C8B-B14F-4D97-AF65-F5344CB8AC3E}">
        <p14:creationId xmlns:p14="http://schemas.microsoft.com/office/powerpoint/2010/main" val="217927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nSpc>
                <a:spcPct val="100000"/>
              </a:lnSpc>
              <a:spcBef>
                <a:spcPts val="624"/>
              </a:spcBef>
            </a:pPr>
            <a:r>
              <a:rPr lang="en-US" dirty="0"/>
              <a:t>Values and Emotions in Organizations (4 of 4)</a:t>
            </a:r>
            <a:endParaRPr lang="ru-RU" dirty="0"/>
          </a:p>
        </p:txBody>
      </p:sp>
      <p:sp>
        <p:nvSpPr>
          <p:cNvPr id="9" name="Text Placeholder 8"/>
          <p:cNvSpPr>
            <a:spLocks noGrp="1"/>
          </p:cNvSpPr>
          <p:nvPr>
            <p:ph type="body" sz="quarter" idx="17"/>
          </p:nvPr>
        </p:nvSpPr>
        <p:spPr/>
        <p:txBody>
          <a:bodyPr>
            <a:normAutofit/>
          </a:bodyPr>
          <a:lstStyle/>
          <a:p>
            <a:pPr marL="0" indent="0">
              <a:lnSpc>
                <a:spcPct val="100000"/>
              </a:lnSpc>
              <a:spcBef>
                <a:spcPts val="624"/>
              </a:spcBef>
              <a:buNone/>
            </a:pPr>
            <a:r>
              <a:rPr lang="en-US" dirty="0"/>
              <a:t>The role of emotions in behavior</a:t>
            </a:r>
          </a:p>
          <a:p>
            <a:pPr lvl="1">
              <a:lnSpc>
                <a:spcPct val="100000"/>
              </a:lnSpc>
              <a:spcBef>
                <a:spcPts val="624"/>
              </a:spcBef>
            </a:pPr>
            <a:r>
              <a:rPr lang="en-US" dirty="0"/>
              <a:t>Emotions</a:t>
            </a:r>
          </a:p>
          <a:p>
            <a:pPr lvl="2">
              <a:buFont typeface="Wingdings" pitchFamily="2" charset="2"/>
              <a:buChar char="§"/>
            </a:pPr>
            <a:r>
              <a:rPr lang="en-US" dirty="0"/>
              <a:t>Intense, short-term physiological, behavioral, and psychological reactions to a specific object, person, or event that prepare us to respond to it</a:t>
            </a:r>
          </a:p>
          <a:p>
            <a:pPr lvl="1">
              <a:lnSpc>
                <a:spcPct val="100000"/>
              </a:lnSpc>
              <a:spcBef>
                <a:spcPts val="624"/>
              </a:spcBef>
            </a:pPr>
            <a:r>
              <a:rPr lang="en-US" dirty="0"/>
              <a:t>Moods</a:t>
            </a:r>
          </a:p>
          <a:p>
            <a:pPr lvl="2">
              <a:lnSpc>
                <a:spcPct val="100000"/>
              </a:lnSpc>
              <a:spcBef>
                <a:spcPts val="624"/>
              </a:spcBef>
              <a:buFont typeface="Wingdings" pitchFamily="2" charset="2"/>
              <a:buChar char="§"/>
            </a:pPr>
            <a:r>
              <a:rPr lang="en-US" dirty="0"/>
              <a:t>Short-term emotional states that are not directed toward anything in particular</a:t>
            </a:r>
          </a:p>
          <a:p>
            <a:pPr lvl="1">
              <a:lnSpc>
                <a:spcPct val="100000"/>
              </a:lnSpc>
              <a:spcBef>
                <a:spcPts val="624"/>
              </a:spcBef>
            </a:pPr>
            <a:r>
              <a:rPr lang="en-US" dirty="0"/>
              <a:t>Affectivity</a:t>
            </a:r>
          </a:p>
          <a:p>
            <a:pPr lvl="2">
              <a:lnSpc>
                <a:spcPct val="100000"/>
              </a:lnSpc>
              <a:spcBef>
                <a:spcPts val="624"/>
              </a:spcBef>
            </a:pPr>
            <a:r>
              <a:rPr lang="en-US" dirty="0"/>
              <a:t>The tendency to experience a particular mood or to react to things with certain emotions</a:t>
            </a:r>
          </a:p>
        </p:txBody>
      </p:sp>
    </p:spTree>
    <p:extLst>
      <p:ext uri="{BB962C8B-B14F-4D97-AF65-F5344CB8AC3E}">
        <p14:creationId xmlns:p14="http://schemas.microsoft.com/office/powerpoint/2010/main" val="153689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624"/>
              </a:spcBef>
            </a:pPr>
            <a:r>
              <a:rPr lang="en-US" dirty="0"/>
              <a:t>The Role of Emotions in Behavior</a:t>
            </a:r>
            <a:endParaRPr lang="ru-RU" dirty="0"/>
          </a:p>
        </p:txBody>
      </p:sp>
      <p:sp>
        <p:nvSpPr>
          <p:cNvPr id="11" name="Text Placeholder 10"/>
          <p:cNvSpPr>
            <a:spLocks noGrp="1"/>
          </p:cNvSpPr>
          <p:nvPr>
            <p:ph type="body" sz="quarter" idx="15"/>
          </p:nvPr>
        </p:nvSpPr>
        <p:spPr>
          <a:xfrm>
            <a:off x="743577" y="1179152"/>
            <a:ext cx="10610223" cy="487708"/>
          </a:xfrm>
        </p:spPr>
        <p:txBody>
          <a:bodyPr/>
          <a:lstStyle/>
          <a:p>
            <a:pPr marL="0" indent="0">
              <a:lnSpc>
                <a:spcPct val="100000"/>
              </a:lnSpc>
              <a:spcBef>
                <a:spcPts val="624"/>
              </a:spcBef>
              <a:buNone/>
            </a:pPr>
            <a:r>
              <a:rPr lang="en-US" dirty="0"/>
              <a:t>Affect and Mood in organizations</a:t>
            </a:r>
          </a:p>
        </p:txBody>
      </p:sp>
      <p:graphicFrame>
        <p:nvGraphicFramePr>
          <p:cNvPr id="17" name="Table Placeholder 2"/>
          <p:cNvGraphicFramePr>
            <a:graphicFrameLocks noGrp="1"/>
          </p:cNvGraphicFramePr>
          <p:nvPr>
            <p:ph type="tbl" sz="quarter" idx="16"/>
            <p:extLst>
              <p:ext uri="{D42A27DB-BD31-4B8C-83A1-F6EECF244321}">
                <p14:modId xmlns:p14="http://schemas.microsoft.com/office/powerpoint/2010/main" val="1445881013"/>
              </p:ext>
            </p:extLst>
          </p:nvPr>
        </p:nvGraphicFramePr>
        <p:xfrm>
          <a:off x="1877918" y="1777391"/>
          <a:ext cx="8636064" cy="822960"/>
        </p:xfrm>
        <a:graphic>
          <a:graphicData uri="http://schemas.openxmlformats.org/drawingml/2006/table">
            <a:tbl>
              <a:tblPr firstRow="1"/>
              <a:tblGrid>
                <a:gridCol w="1411542">
                  <a:extLst>
                    <a:ext uri="{9D8B030D-6E8A-4147-A177-3AD203B41FA5}">
                      <a16:colId xmlns:a16="http://schemas.microsoft.com/office/drawing/2014/main" val="20000"/>
                    </a:ext>
                  </a:extLst>
                </a:gridCol>
                <a:gridCol w="7224522">
                  <a:extLst>
                    <a:ext uri="{9D8B030D-6E8A-4147-A177-3AD203B41FA5}">
                      <a16:colId xmlns:a16="http://schemas.microsoft.com/office/drawing/2014/main" val="20002"/>
                    </a:ext>
                  </a:extLst>
                </a:gridCol>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u="none" strike="noStrike" cap="none" normalizeH="0" baseline="0" dirty="0">
                          <a:ln>
                            <a:noFill/>
                          </a:ln>
                          <a:solidFill>
                            <a:srgbClr val="000000"/>
                          </a:solidFill>
                          <a:effectLst/>
                          <a:latin typeface="Arial" pitchFamily="34" charset="0"/>
                          <a:cs typeface="Arial" pitchFamily="34" charset="0"/>
                        </a:rPr>
                        <a:t>Positive affect </a:t>
                      </a:r>
                      <a:endParaRPr kumimoji="0" lang="en-US" sz="1400" b="0"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rgbClr val="000000"/>
                          </a:solidFill>
                          <a:effectLst/>
                          <a:latin typeface="Arial" pitchFamily="34" charset="0"/>
                          <a:cs typeface="Arial" pitchFamily="34" charset="0"/>
                        </a:rPr>
                        <a:t>Reflects a combination of high energy and positive evaluation characterized by emotions like elation</a:t>
                      </a:r>
                    </a:p>
                  </a:txBody>
                  <a:tcPr horzOverflow="overflow"/>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u="none" strike="noStrike" cap="none" normalizeH="0" baseline="0" dirty="0">
                          <a:ln>
                            <a:noFill/>
                          </a:ln>
                          <a:solidFill>
                            <a:srgbClr val="000000"/>
                          </a:solidFill>
                          <a:effectLst/>
                          <a:latin typeface="Arial" pitchFamily="34" charset="0"/>
                          <a:cs typeface="Arial" pitchFamily="34" charset="0"/>
                        </a:rPr>
                        <a:t>Negative affect</a:t>
                      </a:r>
                      <a:endParaRPr kumimoji="0" lang="en-US" sz="14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rgbClr val="000000"/>
                          </a:solidFill>
                          <a:effectLst/>
                          <a:latin typeface="Arial" pitchFamily="34" charset="0"/>
                          <a:cs typeface="Arial" pitchFamily="34" charset="0"/>
                        </a:rPr>
                        <a:t>Comprises feelings of being upset, fearful, and distressed</a:t>
                      </a:r>
                    </a:p>
                  </a:txBody>
                  <a:tcPr horzOverflow="overflow"/>
                </a:tc>
                <a:extLst>
                  <a:ext uri="{0D108BD9-81ED-4DB2-BD59-A6C34878D82A}">
                    <a16:rowId xmlns:a16="http://schemas.microsoft.com/office/drawing/2014/main" val="10002"/>
                  </a:ext>
                </a:extLst>
              </a:tr>
            </a:tbl>
          </a:graphicData>
        </a:graphic>
      </p:graphicFrame>
      <p:sp>
        <p:nvSpPr>
          <p:cNvPr id="14" name="Content Placeholder 13"/>
          <p:cNvSpPr>
            <a:spLocks noGrp="1"/>
          </p:cNvSpPr>
          <p:nvPr>
            <p:ph sz="quarter" idx="18"/>
          </p:nvPr>
        </p:nvSpPr>
        <p:spPr>
          <a:xfrm>
            <a:off x="743577" y="2665046"/>
            <a:ext cx="10761786" cy="1605503"/>
          </a:xfrm>
        </p:spPr>
        <p:txBody>
          <a:bodyPr/>
          <a:lstStyle/>
          <a:p>
            <a:pPr marL="0" indent="0">
              <a:lnSpc>
                <a:spcPct val="100000"/>
              </a:lnSpc>
              <a:spcBef>
                <a:spcPts val="624"/>
              </a:spcBef>
              <a:buNone/>
            </a:pPr>
            <a:r>
              <a:rPr lang="en-US" sz="2000" b="1" dirty="0"/>
              <a:t>Figure 4.4</a:t>
            </a:r>
          </a:p>
          <a:p>
            <a:pPr marL="0" indent="0">
              <a:lnSpc>
                <a:spcPct val="100000"/>
              </a:lnSpc>
              <a:spcBef>
                <a:spcPts val="624"/>
              </a:spcBef>
              <a:buNone/>
            </a:pPr>
            <a:r>
              <a:rPr lang="en-US" sz="2000" dirty="0"/>
              <a:t>Positive and Negative Affect</a:t>
            </a:r>
          </a:p>
          <a:p>
            <a:pPr marL="0" indent="0">
              <a:lnSpc>
                <a:spcPct val="100000"/>
              </a:lnSpc>
              <a:spcBef>
                <a:spcPts val="624"/>
              </a:spcBef>
              <a:buNone/>
            </a:pPr>
            <a:r>
              <a:rPr lang="en-US" sz="2000" dirty="0"/>
              <a:t>Affect can vary anywhere along a continuum ranging from positive affect to negative affect. As illustrated here, it is also possible to fall in between these extremes and reflect neither positive nor negative affect.</a:t>
            </a:r>
          </a:p>
        </p:txBody>
      </p:sp>
      <p:pic>
        <p:nvPicPr>
          <p:cNvPr id="18" name="Picture 2" descr="A process flowchart from left to right shows Negative affect and Neither positive nor negative affect interconnected by bidirectional arrows. Bidirectional arrows also interconnect neither positive nor negative affect and Positive Affect. "/>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2726827" y="4404316"/>
            <a:ext cx="6738347" cy="1133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ontent Placeholder 14"/>
          <p:cNvSpPr>
            <a:spLocks noGrp="1"/>
          </p:cNvSpPr>
          <p:nvPr>
            <p:ph sz="quarter" idx="19"/>
          </p:nvPr>
        </p:nvSpPr>
        <p:spPr>
          <a:xfrm>
            <a:off x="743576" y="5684882"/>
            <a:ext cx="10681399" cy="681071"/>
          </a:xfrm>
        </p:spPr>
        <p:txBody>
          <a:bodyPr/>
          <a:lstStyle/>
          <a:p>
            <a:pPr>
              <a:lnSpc>
                <a:spcPct val="100000"/>
              </a:lnSpc>
              <a:spcBef>
                <a:spcPts val="624"/>
              </a:spcBef>
            </a:pPr>
            <a:r>
              <a:rPr lang="en-US" sz="1400" dirty="0"/>
              <a:t>Source: Thompson, E. R., Development and Validation of an Internationally Reliable Short-Form of the Positive and Negative Affect Schedule (PANAS), </a:t>
            </a:r>
            <a:r>
              <a:rPr lang="en-US" sz="1400" i="1" dirty="0"/>
              <a:t>Journal of Cross-Cultural Psychology</a:t>
            </a:r>
            <a:r>
              <a:rPr lang="en-US" sz="1400" dirty="0"/>
              <a:t>, </a:t>
            </a:r>
            <a:r>
              <a:rPr lang="en-US" sz="1400" i="1" dirty="0"/>
              <a:t>38</a:t>
            </a:r>
            <a:r>
              <a:rPr lang="en-US" sz="1400" dirty="0"/>
              <a:t>(2), 227–242. © 2007 by SAGE Publications. Reprinted by Permission of SAGE Publications.</a:t>
            </a:r>
          </a:p>
        </p:txBody>
      </p:sp>
    </p:spTree>
    <p:extLst>
      <p:ext uri="{BB962C8B-B14F-4D97-AF65-F5344CB8AC3E}">
        <p14:creationId xmlns:p14="http://schemas.microsoft.com/office/powerpoint/2010/main" val="1568052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nSpc>
                <a:spcPct val="100000"/>
              </a:lnSpc>
              <a:spcBef>
                <a:spcPts val="624"/>
              </a:spcBef>
            </a:pPr>
            <a:r>
              <a:rPr lang="en-US" dirty="0"/>
              <a:t>Perception in Organizations (1 of 5)</a:t>
            </a:r>
            <a:endParaRPr lang="ru-RU" dirty="0"/>
          </a:p>
        </p:txBody>
      </p:sp>
      <p:sp>
        <p:nvSpPr>
          <p:cNvPr id="10" name="Text Placeholder 9"/>
          <p:cNvSpPr>
            <a:spLocks noGrp="1"/>
          </p:cNvSpPr>
          <p:nvPr>
            <p:ph type="body" sz="quarter" idx="17"/>
          </p:nvPr>
        </p:nvSpPr>
        <p:spPr/>
        <p:txBody>
          <a:bodyPr/>
          <a:lstStyle/>
          <a:p>
            <a:pPr>
              <a:lnSpc>
                <a:spcPct val="100000"/>
              </a:lnSpc>
              <a:spcBef>
                <a:spcPts val="624"/>
              </a:spcBef>
            </a:pPr>
            <a:r>
              <a:rPr lang="en-US" b="1" dirty="0"/>
              <a:t>Perception</a:t>
            </a:r>
          </a:p>
          <a:p>
            <a:pPr lvl="1">
              <a:lnSpc>
                <a:spcPct val="100000"/>
              </a:lnSpc>
              <a:spcBef>
                <a:spcPts val="624"/>
              </a:spcBef>
            </a:pPr>
            <a:r>
              <a:rPr lang="en-US" dirty="0"/>
              <a:t>The set of processes by which an individual becomes aware of and interprets information about the environment</a:t>
            </a:r>
          </a:p>
          <a:p>
            <a:pPr>
              <a:lnSpc>
                <a:spcPct val="100000"/>
              </a:lnSpc>
              <a:spcBef>
                <a:spcPts val="624"/>
              </a:spcBef>
            </a:pPr>
            <a:r>
              <a:rPr lang="en-US" dirty="0"/>
              <a:t>Basic perceptual processes</a:t>
            </a:r>
          </a:p>
          <a:p>
            <a:pPr lvl="1">
              <a:lnSpc>
                <a:spcPct val="100000"/>
              </a:lnSpc>
              <a:spcBef>
                <a:spcPts val="624"/>
              </a:spcBef>
            </a:pPr>
            <a:r>
              <a:rPr lang="en-US" dirty="0"/>
              <a:t>Selective perception: screening out information that we are uncomfortable with or that contradicts our beliefs</a:t>
            </a:r>
          </a:p>
          <a:p>
            <a:pPr lvl="1">
              <a:lnSpc>
                <a:spcPct val="100000"/>
              </a:lnSpc>
              <a:spcBef>
                <a:spcPts val="624"/>
              </a:spcBef>
            </a:pPr>
            <a:r>
              <a:rPr lang="en-US" dirty="0"/>
              <a:t>Stereotyping: categorizing or labeling people on the basis of a single attribute</a:t>
            </a:r>
          </a:p>
        </p:txBody>
      </p:sp>
    </p:spTree>
    <p:extLst>
      <p:ext uri="{BB962C8B-B14F-4D97-AF65-F5344CB8AC3E}">
        <p14:creationId xmlns:p14="http://schemas.microsoft.com/office/powerpoint/2010/main" val="805138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624"/>
              </a:spcBef>
            </a:pPr>
            <a:r>
              <a:rPr lang="en-US" dirty="0"/>
              <a:t>Perception in Organizations (2 of 5)</a:t>
            </a:r>
            <a:endParaRPr lang="ru-RU" dirty="0"/>
          </a:p>
        </p:txBody>
      </p:sp>
      <p:sp>
        <p:nvSpPr>
          <p:cNvPr id="6" name="Text Placeholder 5"/>
          <p:cNvSpPr>
            <a:spLocks noGrp="1"/>
          </p:cNvSpPr>
          <p:nvPr>
            <p:ph type="body" sz="quarter" idx="15"/>
          </p:nvPr>
        </p:nvSpPr>
        <p:spPr>
          <a:xfrm>
            <a:off x="743577" y="1289684"/>
            <a:ext cx="10868320" cy="470290"/>
          </a:xfrm>
        </p:spPr>
        <p:txBody>
          <a:bodyPr/>
          <a:lstStyle/>
          <a:p>
            <a:pPr marL="0" indent="0">
              <a:lnSpc>
                <a:spcPct val="100000"/>
              </a:lnSpc>
              <a:spcBef>
                <a:spcPts val="624"/>
              </a:spcBef>
              <a:buNone/>
            </a:pPr>
            <a:r>
              <a:rPr lang="en-US" sz="2600" dirty="0"/>
              <a:t>Perception errors</a:t>
            </a:r>
          </a:p>
        </p:txBody>
      </p:sp>
      <p:graphicFrame>
        <p:nvGraphicFramePr>
          <p:cNvPr id="11" name="Table 3"/>
          <p:cNvGraphicFramePr>
            <a:graphicFrameLocks noGrp="1"/>
          </p:cNvGraphicFramePr>
          <p:nvPr>
            <p:ph type="tbl" sz="quarter" idx="16"/>
            <p:extLst>
              <p:ext uri="{D42A27DB-BD31-4B8C-83A1-F6EECF244321}">
                <p14:modId xmlns:p14="http://schemas.microsoft.com/office/powerpoint/2010/main" val="1562253858"/>
              </p:ext>
            </p:extLst>
          </p:nvPr>
        </p:nvGraphicFramePr>
        <p:xfrm>
          <a:off x="1978184" y="2043139"/>
          <a:ext cx="8235633" cy="4114800"/>
        </p:xfrm>
        <a:graphic>
          <a:graphicData uri="http://schemas.openxmlformats.org/drawingml/2006/table">
            <a:tbl>
              <a:tblPr firstRow="1"/>
              <a:tblGrid>
                <a:gridCol w="2659380">
                  <a:extLst>
                    <a:ext uri="{9D8B030D-6E8A-4147-A177-3AD203B41FA5}">
                      <a16:colId xmlns:a16="http://schemas.microsoft.com/office/drawing/2014/main" val="20000"/>
                    </a:ext>
                  </a:extLst>
                </a:gridCol>
                <a:gridCol w="5576253">
                  <a:extLst>
                    <a:ext uri="{9D8B030D-6E8A-4147-A177-3AD203B41FA5}">
                      <a16:colId xmlns:a16="http://schemas.microsoft.com/office/drawing/2014/main" val="20001"/>
                    </a:ext>
                  </a:extLst>
                </a:gridCol>
              </a:tblGrid>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Categorization</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The tendency to put things into groups and then exaggerate the similarities within and the differences among the groups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1"/>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Halo effect</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Forming a general impression of something or someone based on a single (usually good) characteristic</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2"/>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Contrast effect</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Evaluating someone by comparing them with recently encountered people</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3"/>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Projection</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Seeing one’s own characteristics in others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4"/>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First impression bias</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The inability to let go of first impressions, particularly negative ones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10005"/>
                  </a:ext>
                </a:extLst>
              </a:tr>
              <a:tr h="228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Self-fulfilling prophecies</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Treating people the way we categorize them and having them react accordingly</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horzOverflow="overflow"/>
                </a:tc>
                <a:extLst>
                  <a:ext uri="{0D108BD9-81ED-4DB2-BD59-A6C34878D82A}">
                    <a16:rowId xmlns:a16="http://schemas.microsoft.com/office/drawing/2014/main" val="2948722416"/>
                  </a:ext>
                </a:extLst>
              </a:tr>
            </a:tbl>
          </a:graphicData>
        </a:graphic>
      </p:graphicFrame>
    </p:spTree>
    <p:extLst>
      <p:ext uri="{BB962C8B-B14F-4D97-AF65-F5344CB8AC3E}">
        <p14:creationId xmlns:p14="http://schemas.microsoft.com/office/powerpoint/2010/main" val="3214634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nSpc>
                <a:spcPct val="100000"/>
              </a:lnSpc>
              <a:spcBef>
                <a:spcPts val="624"/>
              </a:spcBef>
            </a:pPr>
            <a:r>
              <a:rPr lang="en-US" dirty="0"/>
              <a:t>Perception in Organizations (3 of 5)</a:t>
            </a:r>
            <a:endParaRPr lang="ru-RU" dirty="0"/>
          </a:p>
        </p:txBody>
      </p:sp>
      <p:sp>
        <p:nvSpPr>
          <p:cNvPr id="10" name="Text Placeholder 9"/>
          <p:cNvSpPr>
            <a:spLocks noGrp="1"/>
          </p:cNvSpPr>
          <p:nvPr>
            <p:ph type="body" sz="quarter" idx="17"/>
          </p:nvPr>
        </p:nvSpPr>
        <p:spPr/>
        <p:txBody>
          <a:bodyPr/>
          <a:lstStyle/>
          <a:p>
            <a:pPr>
              <a:lnSpc>
                <a:spcPct val="100000"/>
              </a:lnSpc>
              <a:spcBef>
                <a:spcPts val="624"/>
              </a:spcBef>
            </a:pPr>
            <a:r>
              <a:rPr lang="en-US" dirty="0"/>
              <a:t>Attribution</a:t>
            </a:r>
          </a:p>
          <a:p>
            <a:pPr lvl="1"/>
            <a:r>
              <a:rPr lang="en-US" dirty="0"/>
              <a:t>The way we explain the causes of our own as well as other people’s behaviors and achievements, and understand why people do what they do</a:t>
            </a:r>
          </a:p>
          <a:p>
            <a:pPr lvl="2">
              <a:lnSpc>
                <a:spcPct val="100000"/>
              </a:lnSpc>
              <a:spcBef>
                <a:spcPts val="624"/>
              </a:spcBef>
              <a:buFont typeface="Wingdings" pitchFamily="2" charset="2"/>
              <a:buChar char="§"/>
            </a:pPr>
            <a:r>
              <a:rPr lang="en-US" dirty="0"/>
              <a:t>Are they due to the </a:t>
            </a:r>
            <a:r>
              <a:rPr lang="en-US" i="1" dirty="0"/>
              <a:t>individual</a:t>
            </a:r>
            <a:r>
              <a:rPr lang="en-US" dirty="0"/>
              <a:t> because of </a:t>
            </a:r>
            <a:r>
              <a:rPr lang="en-US" b="1" i="1" dirty="0"/>
              <a:t>internal factors</a:t>
            </a:r>
            <a:r>
              <a:rPr lang="en-US" b="1" dirty="0"/>
              <a:t> </a:t>
            </a:r>
            <a:r>
              <a:rPr lang="en-US" dirty="0"/>
              <a:t>such as effort and ability?</a:t>
            </a:r>
          </a:p>
          <a:p>
            <a:pPr lvl="2">
              <a:lnSpc>
                <a:spcPct val="100000"/>
              </a:lnSpc>
              <a:spcBef>
                <a:spcPts val="624"/>
              </a:spcBef>
              <a:buFont typeface="Wingdings" pitchFamily="2" charset="2"/>
              <a:buChar char="§"/>
            </a:pPr>
            <a:r>
              <a:rPr lang="en-US" dirty="0"/>
              <a:t>Or are they due to the </a:t>
            </a:r>
            <a:r>
              <a:rPr lang="en-US" i="1" dirty="0"/>
              <a:t>environment</a:t>
            </a:r>
            <a:r>
              <a:rPr lang="en-US" dirty="0"/>
              <a:t> because of </a:t>
            </a:r>
            <a:r>
              <a:rPr lang="en-US" b="1" i="1" dirty="0"/>
              <a:t>external factors</a:t>
            </a:r>
            <a:r>
              <a:rPr lang="en-US" b="1" dirty="0"/>
              <a:t> </a:t>
            </a:r>
            <a:r>
              <a:rPr lang="en-US" dirty="0"/>
              <a:t>such as luck, resources, and other people?</a:t>
            </a:r>
          </a:p>
        </p:txBody>
      </p:sp>
    </p:spTree>
    <p:extLst>
      <p:ext uri="{BB962C8B-B14F-4D97-AF65-F5344CB8AC3E}">
        <p14:creationId xmlns:p14="http://schemas.microsoft.com/office/powerpoint/2010/main" val="3506949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624"/>
              </a:spcBef>
            </a:pPr>
            <a:r>
              <a:rPr lang="en-US" dirty="0"/>
              <a:t>Perception in Organizations (4 of 5)</a:t>
            </a:r>
            <a:endParaRPr lang="ru-RU" dirty="0"/>
          </a:p>
        </p:txBody>
      </p:sp>
      <p:sp>
        <p:nvSpPr>
          <p:cNvPr id="3" name="Text Placeholder 2"/>
          <p:cNvSpPr>
            <a:spLocks noGrp="1"/>
          </p:cNvSpPr>
          <p:nvPr>
            <p:ph type="body" sz="quarter" idx="17"/>
          </p:nvPr>
        </p:nvSpPr>
        <p:spPr/>
        <p:txBody>
          <a:bodyPr/>
          <a:lstStyle/>
          <a:p>
            <a:pPr lvl="1">
              <a:lnSpc>
                <a:spcPct val="100000"/>
              </a:lnSpc>
              <a:spcBef>
                <a:spcPts val="624"/>
              </a:spcBef>
            </a:pPr>
            <a:r>
              <a:rPr lang="en-US" dirty="0"/>
              <a:t>Three rules to evaluate whether to assign an internal or an external attribution</a:t>
            </a:r>
          </a:p>
          <a:p>
            <a:pPr lvl="2">
              <a:lnSpc>
                <a:spcPct val="100000"/>
              </a:lnSpc>
              <a:spcBef>
                <a:spcPts val="624"/>
              </a:spcBef>
              <a:buFont typeface="Wingdings" pitchFamily="2" charset="2"/>
              <a:buChar char="§"/>
            </a:pPr>
            <a:r>
              <a:rPr lang="en-US" dirty="0"/>
              <a:t>Consistency: Has the person regularly behaved this way or experienced this outcome in the past?</a:t>
            </a:r>
          </a:p>
          <a:p>
            <a:pPr lvl="2">
              <a:lnSpc>
                <a:spcPct val="100000"/>
              </a:lnSpc>
              <a:spcBef>
                <a:spcPts val="624"/>
              </a:spcBef>
              <a:buFont typeface="Wingdings" pitchFamily="2" charset="2"/>
              <a:buChar char="§"/>
            </a:pPr>
            <a:r>
              <a:rPr lang="en-US" dirty="0"/>
              <a:t>Distinctiveness: Does the person act the same way or receive similar outcomes in different types of situations?</a:t>
            </a:r>
          </a:p>
          <a:p>
            <a:pPr lvl="2">
              <a:lnSpc>
                <a:spcPct val="100000"/>
              </a:lnSpc>
              <a:spcBef>
                <a:spcPts val="624"/>
              </a:spcBef>
              <a:buFont typeface="Wingdings" pitchFamily="2" charset="2"/>
              <a:buChar char="§"/>
            </a:pPr>
            <a:r>
              <a:rPr lang="en-US" dirty="0"/>
              <a:t>Consensus: Would others behave similarly in the same situation or receive the same outcome?</a:t>
            </a:r>
          </a:p>
          <a:p>
            <a:pPr lvl="1">
              <a:lnSpc>
                <a:spcPct val="100000"/>
              </a:lnSpc>
              <a:spcBef>
                <a:spcPts val="624"/>
              </a:spcBef>
            </a:pPr>
            <a:r>
              <a:rPr lang="en-US" dirty="0"/>
              <a:t>Self-handicapping</a:t>
            </a:r>
          </a:p>
          <a:p>
            <a:pPr lvl="2">
              <a:lnSpc>
                <a:spcPct val="100000"/>
              </a:lnSpc>
              <a:spcBef>
                <a:spcPts val="624"/>
              </a:spcBef>
              <a:buFont typeface="Wingdings" pitchFamily="2" charset="2"/>
              <a:buChar char="§"/>
            </a:pPr>
            <a:r>
              <a:rPr lang="en-US" dirty="0"/>
              <a:t>When people create obstacles for themselves that make success less likely</a:t>
            </a:r>
          </a:p>
        </p:txBody>
      </p:sp>
    </p:spTree>
    <p:extLst>
      <p:ext uri="{BB962C8B-B14F-4D97-AF65-F5344CB8AC3E}">
        <p14:creationId xmlns:p14="http://schemas.microsoft.com/office/powerpoint/2010/main" val="1016819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2420" y="120353"/>
            <a:ext cx="11567160" cy="1190676"/>
          </a:xfrm>
        </p:spPr>
        <p:txBody>
          <a:bodyPr anchor="ctr"/>
          <a:lstStyle/>
          <a:p>
            <a:pPr>
              <a:lnSpc>
                <a:spcPct val="100000"/>
              </a:lnSpc>
              <a:spcBef>
                <a:spcPts val="624"/>
              </a:spcBef>
            </a:pPr>
            <a:r>
              <a:rPr lang="en-US" dirty="0"/>
              <a:t>Chapter Learning Objectives</a:t>
            </a:r>
            <a:br>
              <a:rPr lang="en-US" dirty="0"/>
            </a:br>
            <a:r>
              <a:rPr lang="en-US" dirty="0"/>
              <a:t>After studying this chapter you should be able to:</a:t>
            </a:r>
            <a:endParaRPr lang="ba-RU" sz="3600" dirty="0"/>
          </a:p>
        </p:txBody>
      </p:sp>
      <p:sp>
        <p:nvSpPr>
          <p:cNvPr id="2" name="Text Placeholder 1">
            <a:extLst>
              <a:ext uri="{FF2B5EF4-FFF2-40B4-BE49-F238E27FC236}">
                <a16:creationId xmlns:a16="http://schemas.microsoft.com/office/drawing/2014/main" id="{CCC94F18-BCAA-4062-B60C-301A035C7844}"/>
              </a:ext>
            </a:extLst>
          </p:cNvPr>
          <p:cNvSpPr>
            <a:spLocks noGrp="1"/>
          </p:cNvSpPr>
          <p:nvPr>
            <p:ph type="body" sz="quarter" idx="17"/>
          </p:nvPr>
        </p:nvSpPr>
        <p:spPr/>
        <p:txBody>
          <a:bodyPr>
            <a:noAutofit/>
          </a:bodyPr>
          <a:lstStyle/>
          <a:p>
            <a:pPr marL="465138" indent="-465138">
              <a:lnSpc>
                <a:spcPct val="100000"/>
              </a:lnSpc>
              <a:spcBef>
                <a:spcPts val="624"/>
              </a:spcBef>
              <a:buFont typeface="+mj-lt"/>
              <a:buAutoNum type="arabicPeriod"/>
            </a:pPr>
            <a:r>
              <a:rPr lang="en-US" dirty="0"/>
              <a:t>Discuss how attitudes are formed, describe the meaning of cognitive dissonance, and identify and describe three important work-related attitudes.</a:t>
            </a:r>
          </a:p>
          <a:p>
            <a:pPr marL="465138" indent="-465138">
              <a:lnSpc>
                <a:spcPct val="100000"/>
              </a:lnSpc>
              <a:spcBef>
                <a:spcPts val="624"/>
              </a:spcBef>
              <a:buFont typeface="+mj-lt"/>
              <a:buAutoNum type="arabicPeriod"/>
            </a:pPr>
            <a:r>
              <a:rPr lang="en-US" dirty="0"/>
              <a:t>Describe the role and importance of values and emotions in organizational behavior.</a:t>
            </a:r>
          </a:p>
          <a:p>
            <a:pPr marL="465138" indent="-465138">
              <a:lnSpc>
                <a:spcPct val="100000"/>
              </a:lnSpc>
              <a:spcBef>
                <a:spcPts val="624"/>
              </a:spcBef>
              <a:buFont typeface="+mj-lt"/>
              <a:buAutoNum type="arabicPeriod"/>
            </a:pPr>
            <a:r>
              <a:rPr lang="en-US" dirty="0"/>
              <a:t>Describe basic perceptual processes and how perception affects fairness, justice, and trust in organizations.</a:t>
            </a:r>
          </a:p>
          <a:p>
            <a:pPr marL="465138" indent="-465138">
              <a:lnSpc>
                <a:spcPct val="100000"/>
              </a:lnSpc>
              <a:spcBef>
                <a:spcPts val="624"/>
              </a:spcBef>
              <a:buFont typeface="+mj-lt"/>
              <a:buAutoNum type="arabicPeriod"/>
            </a:pPr>
            <a:r>
              <a:rPr lang="en-US" dirty="0"/>
              <a:t>Discuss the nature of stress, identify the basic causes and consequences of stress, and describe how stress can be managed.</a:t>
            </a:r>
          </a:p>
        </p:txBody>
      </p:sp>
    </p:spTree>
    <p:extLst>
      <p:ext uri="{BB962C8B-B14F-4D97-AF65-F5344CB8AC3E}">
        <p14:creationId xmlns:p14="http://schemas.microsoft.com/office/powerpoint/2010/main" val="130637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624"/>
              </a:spcBef>
            </a:pPr>
            <a:r>
              <a:rPr lang="en-US" dirty="0"/>
              <a:t>The Attribution Process</a:t>
            </a:r>
            <a:endParaRPr lang="ru-RU" dirty="0"/>
          </a:p>
        </p:txBody>
      </p:sp>
      <p:sp>
        <p:nvSpPr>
          <p:cNvPr id="6" name="Text Placeholder 5"/>
          <p:cNvSpPr>
            <a:spLocks noGrp="1"/>
          </p:cNvSpPr>
          <p:nvPr>
            <p:ph type="body" sz="quarter" idx="15"/>
          </p:nvPr>
        </p:nvSpPr>
        <p:spPr>
          <a:xfrm>
            <a:off x="743576" y="1289683"/>
            <a:ext cx="10386539" cy="2485903"/>
          </a:xfrm>
        </p:spPr>
        <p:txBody>
          <a:bodyPr/>
          <a:lstStyle/>
          <a:p>
            <a:pPr marL="0" indent="0">
              <a:lnSpc>
                <a:spcPct val="100000"/>
              </a:lnSpc>
              <a:spcBef>
                <a:spcPts val="624"/>
              </a:spcBef>
              <a:buNone/>
            </a:pPr>
            <a:r>
              <a:rPr lang="en-US" sz="2600" dirty="0"/>
              <a:t>Figure 4.5</a:t>
            </a:r>
          </a:p>
          <a:p>
            <a:pPr marL="0" indent="0">
              <a:lnSpc>
                <a:spcPct val="100000"/>
              </a:lnSpc>
              <a:spcBef>
                <a:spcPts val="624"/>
              </a:spcBef>
              <a:buNone/>
            </a:pPr>
            <a:r>
              <a:rPr lang="en-US" sz="2600" dirty="0"/>
              <a:t>The attribution process involves observing behavior and then attributing causes to it. Observed behaviors are interpreted in terms of their consensus, their consistency, and their distinctiveness. Based on these interpretations, behavior is attributed to either internal or external causes.</a:t>
            </a:r>
          </a:p>
        </p:txBody>
      </p:sp>
      <p:pic>
        <p:nvPicPr>
          <p:cNvPr id="11" name="Picture 2" descr="The flowchart on the Attribution Process shows Observation of behavior branching out into Consensus (high or low), Consistency (high or low), and Distinctiveness (high or low). Consensus (high or low), Consistency (high or low), and Distinctiveness (high or low) together point to Attribution of causes (internal and external). "/>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3231475" y="3730770"/>
            <a:ext cx="5729050" cy="2454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5734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nSpc>
                <a:spcPct val="100000"/>
              </a:lnSpc>
              <a:spcBef>
                <a:spcPts val="624"/>
              </a:spcBef>
            </a:pPr>
            <a:r>
              <a:rPr lang="en-US" dirty="0"/>
              <a:t>Perception in Organizations (5 of 5)</a:t>
            </a:r>
            <a:endParaRPr lang="ru-RU" dirty="0"/>
          </a:p>
        </p:txBody>
      </p:sp>
      <p:sp>
        <p:nvSpPr>
          <p:cNvPr id="10" name="Text Placeholder 9"/>
          <p:cNvSpPr>
            <a:spLocks noGrp="1"/>
          </p:cNvSpPr>
          <p:nvPr>
            <p:ph type="body" sz="quarter" idx="17"/>
          </p:nvPr>
        </p:nvSpPr>
        <p:spPr/>
        <p:txBody>
          <a:bodyPr>
            <a:normAutofit fontScale="85000" lnSpcReduction="20000"/>
          </a:bodyPr>
          <a:lstStyle/>
          <a:p>
            <a:pPr>
              <a:lnSpc>
                <a:spcPct val="110000"/>
              </a:lnSpc>
              <a:spcBef>
                <a:spcPts val="624"/>
              </a:spcBef>
            </a:pPr>
            <a:r>
              <a:rPr lang="en-US" sz="2800" dirty="0"/>
              <a:t>Perceptions and fairness, justice, and trust</a:t>
            </a:r>
          </a:p>
          <a:p>
            <a:pPr lvl="1">
              <a:lnSpc>
                <a:spcPct val="110000"/>
              </a:lnSpc>
              <a:spcBef>
                <a:spcPts val="624"/>
              </a:spcBef>
            </a:pPr>
            <a:r>
              <a:rPr lang="en-US" sz="2600" dirty="0"/>
              <a:t>Organizational fairness—Employees’ perceptions of organizational events, policies, and practices as being fair or not fair</a:t>
            </a:r>
          </a:p>
          <a:p>
            <a:pPr lvl="1">
              <a:lnSpc>
                <a:spcPct val="110000"/>
              </a:lnSpc>
              <a:spcBef>
                <a:spcPts val="624"/>
              </a:spcBef>
            </a:pPr>
            <a:r>
              <a:rPr lang="en-US" sz="2600" dirty="0"/>
              <a:t>Distributive fairness—Perceived fairness of the outcome received, including resources distributions, promotions, hiring and layoff decisions, and raises</a:t>
            </a:r>
          </a:p>
          <a:p>
            <a:pPr lvl="1">
              <a:lnSpc>
                <a:spcPct val="110000"/>
              </a:lnSpc>
            </a:pPr>
            <a:r>
              <a:rPr lang="en-US" sz="2600" dirty="0"/>
              <a:t>Procedural fairness—Addresses the fairness of the procedures used to generate the outcome</a:t>
            </a:r>
          </a:p>
          <a:p>
            <a:pPr lvl="1">
              <a:lnSpc>
                <a:spcPct val="110000"/>
              </a:lnSpc>
              <a:spcBef>
                <a:spcPts val="624"/>
              </a:spcBef>
            </a:pPr>
            <a:r>
              <a:rPr lang="en-US" sz="2600" dirty="0"/>
              <a:t>Interactional fairness—Whether the amount of information about the decision and process was adequate, perceived fairness of interpersonal treatment and explanations received during the decision-making process</a:t>
            </a:r>
          </a:p>
          <a:p>
            <a:pPr lvl="1">
              <a:lnSpc>
                <a:spcPct val="110000"/>
              </a:lnSpc>
              <a:spcBef>
                <a:spcPts val="624"/>
              </a:spcBef>
            </a:pPr>
            <a:r>
              <a:rPr lang="en-US" sz="2600" dirty="0"/>
              <a:t>Trust—The expectation that another person will not act to take advantage of us, regardless of our ability to monitor or control them.</a:t>
            </a:r>
          </a:p>
        </p:txBody>
      </p:sp>
    </p:spTree>
    <p:extLst>
      <p:ext uri="{BB962C8B-B14F-4D97-AF65-F5344CB8AC3E}">
        <p14:creationId xmlns:p14="http://schemas.microsoft.com/office/powerpoint/2010/main" val="4186589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624"/>
              </a:spcBef>
            </a:pPr>
            <a:r>
              <a:rPr lang="en-US" dirty="0"/>
              <a:t>Stress in Organizations (1 of 6)</a:t>
            </a:r>
            <a:endParaRPr lang="ru-RU" dirty="0"/>
          </a:p>
        </p:txBody>
      </p:sp>
      <p:sp>
        <p:nvSpPr>
          <p:cNvPr id="3" name="Text Placeholder 2"/>
          <p:cNvSpPr>
            <a:spLocks noGrp="1"/>
          </p:cNvSpPr>
          <p:nvPr>
            <p:ph type="body" sz="quarter" idx="17"/>
          </p:nvPr>
        </p:nvSpPr>
        <p:spPr/>
        <p:txBody>
          <a:bodyPr>
            <a:normAutofit/>
          </a:bodyPr>
          <a:lstStyle/>
          <a:p>
            <a:pPr>
              <a:lnSpc>
                <a:spcPct val="100000"/>
              </a:lnSpc>
              <a:spcBef>
                <a:spcPts val="624"/>
              </a:spcBef>
            </a:pPr>
            <a:r>
              <a:rPr lang="en-US" dirty="0"/>
              <a:t>Stress</a:t>
            </a:r>
          </a:p>
          <a:p>
            <a:pPr lvl="1">
              <a:lnSpc>
                <a:spcPct val="100000"/>
              </a:lnSpc>
              <a:spcBef>
                <a:spcPts val="624"/>
              </a:spcBef>
            </a:pPr>
            <a:r>
              <a:rPr lang="en-US" dirty="0"/>
              <a:t>A person’s adaptive response to a stimulus that places excessive psychological or physical demands on that person</a:t>
            </a:r>
          </a:p>
          <a:p>
            <a:pPr>
              <a:lnSpc>
                <a:spcPct val="100000"/>
              </a:lnSpc>
              <a:spcBef>
                <a:spcPts val="624"/>
              </a:spcBef>
            </a:pPr>
            <a:r>
              <a:rPr lang="en-US" dirty="0"/>
              <a:t>The stress process (</a:t>
            </a:r>
            <a:r>
              <a:rPr lang="en-US" dirty="0" err="1"/>
              <a:t>Selye</a:t>
            </a:r>
            <a:r>
              <a:rPr lang="en-US" dirty="0"/>
              <a:t>)</a:t>
            </a:r>
          </a:p>
          <a:p>
            <a:pPr lvl="1">
              <a:lnSpc>
                <a:spcPct val="100000"/>
              </a:lnSpc>
              <a:spcBef>
                <a:spcPts val="624"/>
              </a:spcBef>
            </a:pPr>
            <a:r>
              <a:rPr lang="en-US" dirty="0"/>
              <a:t>General adaptation syndrome (GAS)</a:t>
            </a:r>
          </a:p>
          <a:p>
            <a:pPr lvl="2">
              <a:lnSpc>
                <a:spcPct val="100000"/>
              </a:lnSpc>
              <a:spcBef>
                <a:spcPts val="624"/>
              </a:spcBef>
              <a:buFont typeface="Wingdings" pitchFamily="2" charset="2"/>
              <a:buChar char="§"/>
            </a:pPr>
            <a:r>
              <a:rPr lang="en-US" dirty="0"/>
              <a:t>Identifies three stages of response to a stressor: alarm, resistance, and exhaustion</a:t>
            </a:r>
          </a:p>
          <a:p>
            <a:pPr lvl="2">
              <a:lnSpc>
                <a:spcPct val="100000"/>
              </a:lnSpc>
              <a:spcBef>
                <a:spcPts val="624"/>
              </a:spcBef>
              <a:buFont typeface="Wingdings" pitchFamily="2" charset="2"/>
              <a:buChar char="§"/>
            </a:pPr>
            <a:r>
              <a:rPr lang="en-US" dirty="0"/>
              <a:t>Sources of stress</a:t>
            </a:r>
          </a:p>
          <a:p>
            <a:pPr lvl="3">
              <a:lnSpc>
                <a:spcPct val="100000"/>
              </a:lnSpc>
              <a:spcBef>
                <a:spcPts val="624"/>
              </a:spcBef>
              <a:buClr>
                <a:srgbClr val="004A78"/>
              </a:buClr>
              <a:buFont typeface="Courier New" pitchFamily="49" charset="0"/>
              <a:buChar char="o"/>
            </a:pPr>
            <a:r>
              <a:rPr lang="en-US" dirty="0">
                <a:solidFill>
                  <a:srgbClr val="000000"/>
                </a:solidFill>
              </a:rPr>
              <a:t>Eustress: pleasurable stress that accompanies positive events</a:t>
            </a:r>
          </a:p>
          <a:p>
            <a:pPr lvl="3">
              <a:lnSpc>
                <a:spcPct val="100000"/>
              </a:lnSpc>
              <a:spcBef>
                <a:spcPts val="624"/>
              </a:spcBef>
              <a:buClr>
                <a:srgbClr val="004A78"/>
              </a:buClr>
              <a:buFont typeface="Courier New" pitchFamily="49" charset="0"/>
              <a:buChar char="o"/>
            </a:pPr>
            <a:r>
              <a:rPr lang="en-US" dirty="0">
                <a:solidFill>
                  <a:srgbClr val="000000"/>
                </a:solidFill>
              </a:rPr>
              <a:t>Distress: unpleasant stress accompanies negative events</a:t>
            </a:r>
          </a:p>
        </p:txBody>
      </p:sp>
    </p:spTree>
    <p:extLst>
      <p:ext uri="{BB962C8B-B14F-4D97-AF65-F5344CB8AC3E}">
        <p14:creationId xmlns:p14="http://schemas.microsoft.com/office/powerpoint/2010/main" val="2395099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624"/>
              </a:spcBef>
            </a:pPr>
            <a:r>
              <a:rPr lang="en-US" dirty="0"/>
              <a:t>The General Adaptation System</a:t>
            </a:r>
            <a:endParaRPr lang="ru-RU" dirty="0"/>
          </a:p>
        </p:txBody>
      </p:sp>
      <p:sp>
        <p:nvSpPr>
          <p:cNvPr id="6" name="Text Placeholder 5"/>
          <p:cNvSpPr>
            <a:spLocks noGrp="1"/>
          </p:cNvSpPr>
          <p:nvPr>
            <p:ph type="body" sz="quarter" idx="15"/>
          </p:nvPr>
        </p:nvSpPr>
        <p:spPr>
          <a:xfrm>
            <a:off x="565777" y="1289683"/>
            <a:ext cx="6247158" cy="4914472"/>
          </a:xfrm>
        </p:spPr>
        <p:txBody>
          <a:bodyPr/>
          <a:lstStyle/>
          <a:p>
            <a:pPr marL="0" indent="0">
              <a:lnSpc>
                <a:spcPct val="100000"/>
              </a:lnSpc>
              <a:spcBef>
                <a:spcPts val="624"/>
              </a:spcBef>
              <a:buNone/>
            </a:pPr>
            <a:r>
              <a:rPr lang="en-US" dirty="0"/>
              <a:t>Figure 4.6</a:t>
            </a:r>
          </a:p>
          <a:p>
            <a:pPr marL="0" indent="0">
              <a:lnSpc>
                <a:spcPct val="100000"/>
              </a:lnSpc>
              <a:spcBef>
                <a:spcPts val="624"/>
              </a:spcBef>
              <a:buNone/>
            </a:pPr>
            <a:r>
              <a:rPr lang="en-US" dirty="0"/>
              <a:t>The general adaptation syndrome (GAS) perspective describes three stages of the stress process. The initial stage is called alarm. As illustrated here, a person’s resistance often dips slightly below the normal level during this stage. Next comes actual resistance to the stressor, usually leading to an increase above the person’s normal level of resistance. Finally, in stage 3, exhaustion may set in, and the person’s resistance declines sharply below normal levels.</a:t>
            </a:r>
          </a:p>
        </p:txBody>
      </p:sp>
      <p:pic>
        <p:nvPicPr>
          <p:cNvPr id="11" name="Picture 2" descr="A graph on the general adaption system reads stage 1: Alarm, Stage 2: Resistance, and Stage 3: Exhaustion on the horizontal axis. The vertical axis shows the individual’s resistance to stress as low (toward the horizontal axis) and high (away from the horizontal axis). A line parallel to the horizontal axis is labeled as Normal level of resistance. A concave curve at stage 1 runs a little below the normal level of resistance, and at Stage 2, the curve runs as a bump high above the Normal level of resistance and slowly drops below the Normal level of Resistance at Stage 3: Exhaustion. The highest peak is labeled as Response to Stressful Event. "/>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7031299" y="2237914"/>
            <a:ext cx="4820480" cy="274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385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nSpc>
                <a:spcPct val="100000"/>
              </a:lnSpc>
              <a:spcBef>
                <a:spcPts val="624"/>
              </a:spcBef>
            </a:pPr>
            <a:r>
              <a:rPr lang="en-US" dirty="0"/>
              <a:t>Stress in Organizations (2 of 6)</a:t>
            </a:r>
            <a:endParaRPr lang="ru-RU" dirty="0"/>
          </a:p>
        </p:txBody>
      </p:sp>
      <p:sp>
        <p:nvSpPr>
          <p:cNvPr id="10" name="Text Placeholder 9"/>
          <p:cNvSpPr>
            <a:spLocks noGrp="1"/>
          </p:cNvSpPr>
          <p:nvPr>
            <p:ph type="body" sz="quarter" idx="17"/>
          </p:nvPr>
        </p:nvSpPr>
        <p:spPr/>
        <p:txBody>
          <a:bodyPr>
            <a:normAutofit/>
          </a:bodyPr>
          <a:lstStyle/>
          <a:p>
            <a:pPr>
              <a:lnSpc>
                <a:spcPct val="100000"/>
              </a:lnSpc>
              <a:spcBef>
                <a:spcPts val="624"/>
              </a:spcBef>
            </a:pPr>
            <a:r>
              <a:rPr lang="en-US" dirty="0"/>
              <a:t>Common causes of stress</a:t>
            </a:r>
          </a:p>
          <a:p>
            <a:pPr lvl="1">
              <a:lnSpc>
                <a:spcPct val="100000"/>
              </a:lnSpc>
              <a:spcBef>
                <a:spcPts val="624"/>
              </a:spcBef>
            </a:pPr>
            <a:r>
              <a:rPr lang="en-US" dirty="0"/>
              <a:t>Organizational stressors: various factors in the workplace that can cause stress</a:t>
            </a:r>
          </a:p>
          <a:p>
            <a:pPr lvl="2">
              <a:lnSpc>
                <a:spcPct val="100000"/>
              </a:lnSpc>
              <a:spcBef>
                <a:spcPts val="624"/>
              </a:spcBef>
              <a:buFont typeface="Wingdings" pitchFamily="2" charset="2"/>
              <a:buChar char="§"/>
            </a:pPr>
            <a:r>
              <a:rPr lang="en-US" dirty="0"/>
              <a:t>Task demands—Associated with the specific job a person performs</a:t>
            </a:r>
          </a:p>
          <a:p>
            <a:pPr lvl="2">
              <a:lnSpc>
                <a:spcPct val="100000"/>
              </a:lnSpc>
              <a:spcBef>
                <a:spcPts val="624"/>
              </a:spcBef>
              <a:buFont typeface="Wingdings" pitchFamily="2" charset="2"/>
              <a:buChar char="§"/>
            </a:pPr>
            <a:r>
              <a:rPr lang="en-US" dirty="0"/>
              <a:t>Physical demands—Associated with the job’s physical setting and requirements</a:t>
            </a:r>
          </a:p>
          <a:p>
            <a:pPr lvl="2">
              <a:lnSpc>
                <a:spcPct val="100000"/>
              </a:lnSpc>
              <a:spcBef>
                <a:spcPts val="624"/>
              </a:spcBef>
              <a:buFont typeface="Wingdings" pitchFamily="2" charset="2"/>
              <a:buChar char="§"/>
            </a:pPr>
            <a:r>
              <a:rPr lang="en-US" dirty="0"/>
              <a:t>Role demands—Associated with the expected behaviors of a particular position in a group or organization</a:t>
            </a:r>
          </a:p>
          <a:p>
            <a:pPr lvl="2">
              <a:lnSpc>
                <a:spcPct val="100000"/>
              </a:lnSpc>
              <a:spcBef>
                <a:spcPts val="624"/>
              </a:spcBef>
              <a:buFont typeface="Wingdings" pitchFamily="2" charset="2"/>
              <a:buChar char="§"/>
            </a:pPr>
            <a:r>
              <a:rPr lang="en-US" dirty="0"/>
              <a:t>Interpersonal demands—Group pressures, leadership, interpersonal conflicts</a:t>
            </a:r>
          </a:p>
          <a:p>
            <a:pPr lvl="1">
              <a:lnSpc>
                <a:spcPct val="100000"/>
              </a:lnSpc>
              <a:spcBef>
                <a:spcPts val="624"/>
              </a:spcBef>
            </a:pPr>
            <a:r>
              <a:rPr lang="en-US" dirty="0"/>
              <a:t>Life stressors: life changes or traumas</a:t>
            </a:r>
          </a:p>
        </p:txBody>
      </p:sp>
    </p:spTree>
    <p:extLst>
      <p:ext uri="{BB962C8B-B14F-4D97-AF65-F5344CB8AC3E}">
        <p14:creationId xmlns:p14="http://schemas.microsoft.com/office/powerpoint/2010/main" val="610617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624"/>
              </a:spcBef>
            </a:pPr>
            <a:r>
              <a:rPr lang="en-US" dirty="0"/>
              <a:t>Causes and Consequences of Stress </a:t>
            </a:r>
            <a:endParaRPr lang="ru-RU" dirty="0"/>
          </a:p>
        </p:txBody>
      </p:sp>
      <p:sp>
        <p:nvSpPr>
          <p:cNvPr id="6" name="Text Placeholder 5"/>
          <p:cNvSpPr>
            <a:spLocks noGrp="1"/>
          </p:cNvSpPr>
          <p:nvPr>
            <p:ph type="body" sz="quarter" idx="15"/>
          </p:nvPr>
        </p:nvSpPr>
        <p:spPr/>
        <p:txBody>
          <a:bodyPr/>
          <a:lstStyle/>
          <a:p>
            <a:pPr marL="0" indent="0">
              <a:lnSpc>
                <a:spcPct val="100000"/>
              </a:lnSpc>
              <a:spcBef>
                <a:spcPts val="624"/>
              </a:spcBef>
              <a:buNone/>
            </a:pPr>
            <a:r>
              <a:rPr lang="en-US" sz="2600" dirty="0"/>
              <a:t>Figure 4.7</a:t>
            </a:r>
          </a:p>
          <a:p>
            <a:pPr marL="0" indent="0">
              <a:lnSpc>
                <a:spcPct val="100000"/>
              </a:lnSpc>
              <a:spcBef>
                <a:spcPts val="624"/>
              </a:spcBef>
              <a:buNone/>
            </a:pPr>
            <a:r>
              <a:rPr lang="en-US" sz="2600" dirty="0"/>
              <a:t>The causes and consequences of stress are related in complex ways. As shown here, most common causes of stress can be classified as either organizational stressors or life stressors. Similarly, common consequences include individual and organizational consequences, as well as burnout.</a:t>
            </a:r>
          </a:p>
        </p:txBody>
      </p:sp>
      <p:pic>
        <p:nvPicPr>
          <p:cNvPr id="11" name="Picture 2" descr="A flowchart shows the causes and consequences of stress. The stressors comprise Organizational stressors and Life Stressors. Organizational stressors are as follows: Task demands occupation, security, overload. Physical demands: temperature, office design. The role demands ambiguity, conflict. Interpersonal demands: group pressures, leadership style, personalities. Life stressors include life change and life trauma. The two life stressors are mapped to the following three consequences: &#10;Individual consequences - Behavioral (alcohol and drug abuse); Psychological - sleep disturbances, depression; Medical: heart disease, headache.  Organizational consequences - Decline in performance; absenteeism and turnover; Decreased motivation and satisfaction. Burnout."/>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6680182" y="1174342"/>
            <a:ext cx="4336702" cy="393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8"/>
          <p:cNvSpPr>
            <a:spLocks noGrp="1"/>
          </p:cNvSpPr>
          <p:nvPr>
            <p:ph sz="quarter" idx="18"/>
          </p:nvPr>
        </p:nvSpPr>
        <p:spPr>
          <a:xfrm>
            <a:off x="742950" y="5689600"/>
            <a:ext cx="10610850" cy="581025"/>
          </a:xfrm>
        </p:spPr>
        <p:txBody>
          <a:bodyPr/>
          <a:lstStyle/>
          <a:p>
            <a:pPr marL="0" indent="0">
              <a:lnSpc>
                <a:spcPct val="100000"/>
              </a:lnSpc>
              <a:spcBef>
                <a:spcPts val="624"/>
              </a:spcBef>
              <a:buNone/>
            </a:pPr>
            <a:r>
              <a:rPr lang="en-US" sz="1800" dirty="0"/>
              <a:t>Reference: Adapted from James C. Quick and Jonathan D. Quick, </a:t>
            </a:r>
            <a:r>
              <a:rPr lang="en-US" sz="1800" i="1" dirty="0"/>
              <a:t>Organizational Stress and Preventive Management </a:t>
            </a:r>
            <a:r>
              <a:rPr lang="en-US" sz="1800" dirty="0"/>
              <a:t>(McGraw-Hill, 1984) pgs. 19, 44, and 76. Used by permission of James C. Quick.</a:t>
            </a:r>
          </a:p>
        </p:txBody>
      </p:sp>
    </p:spTree>
    <p:extLst>
      <p:ext uri="{BB962C8B-B14F-4D97-AF65-F5344CB8AC3E}">
        <p14:creationId xmlns:p14="http://schemas.microsoft.com/office/powerpoint/2010/main" val="3143295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nSpc>
                <a:spcPct val="100000"/>
              </a:lnSpc>
              <a:spcBef>
                <a:spcPts val="624"/>
              </a:spcBef>
            </a:pPr>
            <a:r>
              <a:rPr lang="en-US" dirty="0"/>
              <a:t>Workload, Stress, and Performance</a:t>
            </a:r>
            <a:endParaRPr lang="ru-RU" dirty="0"/>
          </a:p>
        </p:txBody>
      </p:sp>
      <p:sp>
        <p:nvSpPr>
          <p:cNvPr id="3" name="Text Placeholder 2"/>
          <p:cNvSpPr>
            <a:spLocks noGrp="1"/>
          </p:cNvSpPr>
          <p:nvPr>
            <p:ph type="body" sz="quarter" idx="15"/>
          </p:nvPr>
        </p:nvSpPr>
        <p:spPr>
          <a:xfrm>
            <a:off x="743577" y="1213484"/>
            <a:ext cx="10868320" cy="2318756"/>
          </a:xfrm>
        </p:spPr>
        <p:txBody>
          <a:bodyPr/>
          <a:lstStyle/>
          <a:p>
            <a:pPr marL="0" indent="0">
              <a:lnSpc>
                <a:spcPct val="100000"/>
              </a:lnSpc>
              <a:spcBef>
                <a:spcPts val="624"/>
              </a:spcBef>
              <a:buNone/>
            </a:pPr>
            <a:r>
              <a:rPr lang="en-US" dirty="0"/>
              <a:t>Figure 4.8</a:t>
            </a:r>
          </a:p>
          <a:p>
            <a:pPr marL="0" indent="0">
              <a:lnSpc>
                <a:spcPct val="100000"/>
              </a:lnSpc>
              <a:spcBef>
                <a:spcPts val="624"/>
              </a:spcBef>
              <a:buNone/>
            </a:pPr>
            <a:r>
              <a:rPr lang="en-US" dirty="0"/>
              <a:t>Too much stress is clearly undesirable, but too little stress can also lead to unexpected problems. For example, too little stress may result in boredom and apathy and be accompanied by low performance. And although too much stress can cause tension, anxiety, and low performance, for most people there is an optimal level of stress that results in high energy, motivation, and performance.</a:t>
            </a:r>
          </a:p>
        </p:txBody>
      </p:sp>
      <p:pic>
        <p:nvPicPr>
          <p:cNvPr id="9" name="Picture 2" descr="A graph shows three partitions labeled, Boredom apathy, High energy high motivation, Tension anxiety. The vertical side represents Performance categorized into high and low, and the horizontal side represents workload induced stress categorized into high and low. A curve that starts at low, gradually rises and reaches its peak and gradually falls. The peak is labeled as optimal workload. "/>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4145311" y="3654227"/>
            <a:ext cx="3901378" cy="2559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778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nSpc>
                <a:spcPct val="100000"/>
              </a:lnSpc>
              <a:spcBef>
                <a:spcPts val="624"/>
              </a:spcBef>
            </a:pPr>
            <a:r>
              <a:rPr lang="en-US" dirty="0"/>
              <a:t>Stress in Organizations (3 of 6)</a:t>
            </a:r>
            <a:endParaRPr lang="ru-RU" dirty="0"/>
          </a:p>
        </p:txBody>
      </p:sp>
      <p:sp>
        <p:nvSpPr>
          <p:cNvPr id="10" name="Text Placeholder 9"/>
          <p:cNvSpPr>
            <a:spLocks noGrp="1"/>
          </p:cNvSpPr>
          <p:nvPr>
            <p:ph type="body" sz="quarter" idx="17"/>
          </p:nvPr>
        </p:nvSpPr>
        <p:spPr/>
        <p:txBody>
          <a:bodyPr>
            <a:normAutofit/>
          </a:bodyPr>
          <a:lstStyle/>
          <a:p>
            <a:r>
              <a:rPr lang="en-US" dirty="0"/>
              <a:t>Consequences of Stress</a:t>
            </a:r>
          </a:p>
          <a:p>
            <a:pPr lvl="1">
              <a:lnSpc>
                <a:spcPct val="100000"/>
              </a:lnSpc>
              <a:spcBef>
                <a:spcPts val="624"/>
              </a:spcBef>
            </a:pPr>
            <a:r>
              <a:rPr lang="en-US" dirty="0"/>
              <a:t>Individual consequences</a:t>
            </a:r>
          </a:p>
          <a:p>
            <a:pPr lvl="2">
              <a:buFont typeface="Wingdings" pitchFamily="2" charset="2"/>
              <a:buChar char="§"/>
            </a:pPr>
            <a:r>
              <a:rPr lang="en-US" dirty="0"/>
              <a:t>Behavioral consequences</a:t>
            </a:r>
          </a:p>
          <a:p>
            <a:pPr lvl="2">
              <a:buFont typeface="Wingdings" pitchFamily="2" charset="2"/>
              <a:buChar char="§"/>
            </a:pPr>
            <a:r>
              <a:rPr lang="en-US" dirty="0"/>
              <a:t>Psychological consequences</a:t>
            </a:r>
          </a:p>
          <a:p>
            <a:pPr lvl="2">
              <a:buFont typeface="Wingdings" pitchFamily="2" charset="2"/>
              <a:buChar char="§"/>
            </a:pPr>
            <a:r>
              <a:rPr lang="en-US" dirty="0"/>
              <a:t>Medical consequence</a:t>
            </a:r>
          </a:p>
          <a:p>
            <a:pPr lvl="1">
              <a:lnSpc>
                <a:spcPct val="100000"/>
              </a:lnSpc>
              <a:spcBef>
                <a:spcPts val="624"/>
              </a:spcBef>
            </a:pPr>
            <a:r>
              <a:rPr lang="en-US" dirty="0"/>
              <a:t>Organizational consequences</a:t>
            </a:r>
          </a:p>
          <a:p>
            <a:pPr lvl="2">
              <a:lnSpc>
                <a:spcPct val="100000"/>
              </a:lnSpc>
              <a:spcBef>
                <a:spcPts val="624"/>
              </a:spcBef>
              <a:buFont typeface="Wingdings" pitchFamily="2" charset="2"/>
              <a:buChar char="§"/>
            </a:pPr>
            <a:r>
              <a:rPr lang="en-US" dirty="0"/>
              <a:t>Burnout</a:t>
            </a:r>
          </a:p>
          <a:p>
            <a:pPr lvl="3">
              <a:lnSpc>
                <a:spcPct val="100000"/>
              </a:lnSpc>
              <a:spcBef>
                <a:spcPts val="624"/>
              </a:spcBef>
              <a:buFont typeface="Wingdings" pitchFamily="2" charset="2"/>
              <a:buChar char="§"/>
            </a:pPr>
            <a:r>
              <a:rPr lang="en-US" dirty="0">
                <a:solidFill>
                  <a:srgbClr val="000000"/>
                </a:solidFill>
              </a:rPr>
              <a:t>A general feeling of exhaustion that develops when an individual simultaneously experiences too much pressure and has too few sources of satisfaction</a:t>
            </a:r>
          </a:p>
          <a:p>
            <a:pPr marL="1371600" lvl="3" indent="0">
              <a:lnSpc>
                <a:spcPct val="100000"/>
              </a:lnSpc>
              <a:spcBef>
                <a:spcPts val="624"/>
              </a:spcBef>
              <a:buNone/>
            </a:pPr>
            <a:endParaRPr lang="en-US" dirty="0">
              <a:solidFill>
                <a:srgbClr val="000000"/>
              </a:solidFill>
            </a:endParaRPr>
          </a:p>
        </p:txBody>
      </p:sp>
    </p:spTree>
    <p:extLst>
      <p:ext uri="{BB962C8B-B14F-4D97-AF65-F5344CB8AC3E}">
        <p14:creationId xmlns:p14="http://schemas.microsoft.com/office/powerpoint/2010/main" val="1701987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nSpc>
                <a:spcPct val="100000"/>
              </a:lnSpc>
              <a:spcBef>
                <a:spcPts val="624"/>
              </a:spcBef>
            </a:pPr>
            <a:r>
              <a:rPr lang="en-US" dirty="0"/>
              <a:t>Stress in Organizations (4 of 6)</a:t>
            </a:r>
            <a:endParaRPr lang="ru-RU" dirty="0"/>
          </a:p>
        </p:txBody>
      </p:sp>
      <p:sp>
        <p:nvSpPr>
          <p:cNvPr id="10" name="Text Placeholder 9"/>
          <p:cNvSpPr>
            <a:spLocks noGrp="1"/>
          </p:cNvSpPr>
          <p:nvPr>
            <p:ph type="body" sz="quarter" idx="17"/>
          </p:nvPr>
        </p:nvSpPr>
        <p:spPr/>
        <p:txBody>
          <a:bodyPr>
            <a:normAutofit/>
          </a:bodyPr>
          <a:lstStyle/>
          <a:p>
            <a:r>
              <a:rPr lang="en-US" sz="2800" dirty="0"/>
              <a:t>Managing and Controlling Stress</a:t>
            </a:r>
          </a:p>
          <a:p>
            <a:r>
              <a:rPr lang="en-US" dirty="0"/>
              <a:t>Individual Coping Strategies</a:t>
            </a:r>
          </a:p>
          <a:p>
            <a:pPr lvl="1"/>
            <a:r>
              <a:rPr lang="en-US" dirty="0"/>
              <a:t>Exercise </a:t>
            </a:r>
          </a:p>
          <a:p>
            <a:pPr lvl="1"/>
            <a:r>
              <a:rPr lang="en-US" dirty="0"/>
              <a:t>relaxation.</a:t>
            </a:r>
          </a:p>
          <a:p>
            <a:pPr lvl="1"/>
            <a:r>
              <a:rPr lang="en-US" dirty="0"/>
              <a:t>to develop and maintain support groups.</a:t>
            </a:r>
          </a:p>
        </p:txBody>
      </p:sp>
    </p:spTree>
    <p:extLst>
      <p:ext uri="{BB962C8B-B14F-4D97-AF65-F5344CB8AC3E}">
        <p14:creationId xmlns:p14="http://schemas.microsoft.com/office/powerpoint/2010/main" val="2641531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pPr>
              <a:lnSpc>
                <a:spcPct val="100000"/>
              </a:lnSpc>
              <a:spcBef>
                <a:spcPts val="624"/>
              </a:spcBef>
            </a:pPr>
            <a:r>
              <a:rPr lang="en-US" dirty="0"/>
              <a:t>Stress in Organizations (5 of 6)</a:t>
            </a:r>
            <a:endParaRPr lang="ru-RU" dirty="0"/>
          </a:p>
        </p:txBody>
      </p:sp>
      <p:sp>
        <p:nvSpPr>
          <p:cNvPr id="10" name="Text Placeholder 9"/>
          <p:cNvSpPr>
            <a:spLocks noGrp="1"/>
          </p:cNvSpPr>
          <p:nvPr>
            <p:ph type="body" sz="quarter" idx="17"/>
          </p:nvPr>
        </p:nvSpPr>
        <p:spPr/>
        <p:txBody>
          <a:bodyPr>
            <a:normAutofit/>
          </a:bodyPr>
          <a:lstStyle/>
          <a:p>
            <a:pPr>
              <a:lnSpc>
                <a:spcPct val="100000"/>
              </a:lnSpc>
              <a:spcBef>
                <a:spcPts val="624"/>
              </a:spcBef>
            </a:pPr>
            <a:r>
              <a:rPr lang="en-US" dirty="0"/>
              <a:t>Organizational coping strategies</a:t>
            </a:r>
          </a:p>
          <a:p>
            <a:pPr lvl="1">
              <a:lnSpc>
                <a:spcPct val="100000"/>
              </a:lnSpc>
              <a:spcBef>
                <a:spcPts val="624"/>
              </a:spcBef>
            </a:pPr>
            <a:r>
              <a:rPr lang="en-US" dirty="0"/>
              <a:t>Institutional programs</a:t>
            </a:r>
          </a:p>
          <a:p>
            <a:pPr lvl="2">
              <a:lnSpc>
                <a:spcPct val="100000"/>
              </a:lnSpc>
              <a:spcBef>
                <a:spcPts val="624"/>
              </a:spcBef>
              <a:buFont typeface="Wingdings" pitchFamily="2" charset="2"/>
              <a:buChar char="§"/>
            </a:pPr>
            <a:r>
              <a:rPr lang="en-US" dirty="0"/>
              <a:t>Properly designed jobs and work schedules</a:t>
            </a:r>
          </a:p>
          <a:p>
            <a:pPr lvl="2">
              <a:lnSpc>
                <a:spcPct val="100000"/>
              </a:lnSpc>
              <a:spcBef>
                <a:spcPts val="624"/>
              </a:spcBef>
              <a:buFont typeface="Wingdings" pitchFamily="2" charset="2"/>
              <a:buChar char="§"/>
            </a:pPr>
            <a:r>
              <a:rPr lang="en-US" dirty="0"/>
              <a:t>Fostering a healthy work culture</a:t>
            </a:r>
          </a:p>
          <a:p>
            <a:pPr lvl="2">
              <a:lnSpc>
                <a:spcPct val="100000"/>
              </a:lnSpc>
              <a:spcBef>
                <a:spcPts val="624"/>
              </a:spcBef>
              <a:buFont typeface="Wingdings" pitchFamily="2" charset="2"/>
              <a:buChar char="§"/>
            </a:pPr>
            <a:r>
              <a:rPr lang="en-US" dirty="0"/>
              <a:t>Supervision—keep workloads reasonable</a:t>
            </a:r>
          </a:p>
          <a:p>
            <a:pPr lvl="1">
              <a:lnSpc>
                <a:spcPct val="100000"/>
              </a:lnSpc>
              <a:spcBef>
                <a:spcPts val="624"/>
              </a:spcBef>
            </a:pPr>
            <a:r>
              <a:rPr lang="en-US" dirty="0"/>
              <a:t>Collateral programs</a:t>
            </a:r>
          </a:p>
          <a:p>
            <a:pPr lvl="2">
              <a:lnSpc>
                <a:spcPct val="100000"/>
              </a:lnSpc>
              <a:spcBef>
                <a:spcPts val="624"/>
              </a:spcBef>
              <a:buFont typeface="Wingdings" pitchFamily="2" charset="2"/>
              <a:buChar char="§"/>
            </a:pPr>
            <a:r>
              <a:rPr lang="en-US" dirty="0"/>
              <a:t>Organizational programs specifically created to help employees deal with stress</a:t>
            </a:r>
          </a:p>
          <a:p>
            <a:pPr lvl="3">
              <a:lnSpc>
                <a:spcPct val="100000"/>
              </a:lnSpc>
              <a:spcBef>
                <a:spcPts val="624"/>
              </a:spcBef>
              <a:buClr>
                <a:srgbClr val="004A78"/>
              </a:buClr>
              <a:buFont typeface="Courier New" pitchFamily="49" charset="0"/>
              <a:buChar char="o"/>
            </a:pPr>
            <a:r>
              <a:rPr lang="en-US" dirty="0">
                <a:solidFill>
                  <a:srgbClr val="000000"/>
                </a:solidFill>
              </a:rPr>
              <a:t>Stress management, health promotion, employee fitness programs, career development</a:t>
            </a:r>
          </a:p>
        </p:txBody>
      </p:sp>
    </p:spTree>
    <p:extLst>
      <p:ext uri="{BB962C8B-B14F-4D97-AF65-F5344CB8AC3E}">
        <p14:creationId xmlns:p14="http://schemas.microsoft.com/office/powerpoint/2010/main" val="260868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2420" y="120353"/>
            <a:ext cx="11567160" cy="1190676"/>
          </a:xfrm>
        </p:spPr>
        <p:txBody>
          <a:bodyPr anchor="ctr"/>
          <a:lstStyle/>
          <a:p>
            <a:pPr>
              <a:lnSpc>
                <a:spcPct val="100000"/>
              </a:lnSpc>
              <a:spcBef>
                <a:spcPts val="624"/>
              </a:spcBef>
            </a:pPr>
            <a:r>
              <a:rPr lang="en-US" dirty="0"/>
              <a:t>Attitudes in Organizations (1 of 4)</a:t>
            </a:r>
            <a:endParaRPr lang="ba-RU" sz="3600" dirty="0"/>
          </a:p>
        </p:txBody>
      </p:sp>
      <p:sp>
        <p:nvSpPr>
          <p:cNvPr id="2" name="Text Placeholder 1">
            <a:extLst>
              <a:ext uri="{FF2B5EF4-FFF2-40B4-BE49-F238E27FC236}">
                <a16:creationId xmlns:a16="http://schemas.microsoft.com/office/drawing/2014/main" id="{CCC94F18-BCAA-4062-B60C-301A035C7844}"/>
              </a:ext>
            </a:extLst>
          </p:cNvPr>
          <p:cNvSpPr>
            <a:spLocks noGrp="1"/>
          </p:cNvSpPr>
          <p:nvPr>
            <p:ph type="body" sz="quarter" idx="17"/>
          </p:nvPr>
        </p:nvSpPr>
        <p:spPr/>
        <p:txBody>
          <a:bodyPr>
            <a:noAutofit/>
          </a:bodyPr>
          <a:lstStyle/>
          <a:p>
            <a:pPr>
              <a:lnSpc>
                <a:spcPct val="100000"/>
              </a:lnSpc>
              <a:spcBef>
                <a:spcPts val="624"/>
              </a:spcBef>
            </a:pPr>
            <a:r>
              <a:rPr lang="en-US" dirty="0"/>
              <a:t>Attitudes</a:t>
            </a:r>
          </a:p>
          <a:p>
            <a:pPr lvl="1">
              <a:lnSpc>
                <a:spcPct val="100000"/>
              </a:lnSpc>
              <a:spcBef>
                <a:spcPts val="624"/>
              </a:spcBef>
            </a:pPr>
            <a:r>
              <a:rPr lang="en-US" dirty="0"/>
              <a:t>A person’s complexes of beliefs and feelings about specific ideas, situations, or other people</a:t>
            </a:r>
          </a:p>
          <a:p>
            <a:pPr>
              <a:lnSpc>
                <a:spcPct val="100000"/>
              </a:lnSpc>
              <a:spcBef>
                <a:spcPts val="624"/>
              </a:spcBef>
            </a:pPr>
            <a:r>
              <a:rPr lang="en-US" dirty="0"/>
              <a:t>Structural components of attitudes</a:t>
            </a:r>
          </a:p>
          <a:p>
            <a:pPr lvl="1">
              <a:lnSpc>
                <a:spcPct val="100000"/>
              </a:lnSpc>
              <a:spcBef>
                <a:spcPts val="624"/>
              </a:spcBef>
            </a:pPr>
            <a:r>
              <a:rPr lang="en-US" dirty="0"/>
              <a:t>Cognition: the knowledge a person presumes to have about something</a:t>
            </a:r>
          </a:p>
          <a:p>
            <a:pPr lvl="1">
              <a:lnSpc>
                <a:spcPct val="100000"/>
              </a:lnSpc>
              <a:spcBef>
                <a:spcPts val="624"/>
              </a:spcBef>
            </a:pPr>
            <a:r>
              <a:rPr lang="en-US" dirty="0"/>
              <a:t>Affect: a person’s feelings toward something</a:t>
            </a:r>
          </a:p>
          <a:p>
            <a:pPr lvl="1">
              <a:lnSpc>
                <a:spcPct val="100000"/>
              </a:lnSpc>
              <a:spcBef>
                <a:spcPts val="624"/>
              </a:spcBef>
            </a:pPr>
            <a:r>
              <a:rPr lang="en-US" dirty="0"/>
              <a:t>Intention: component of an attitude that guides a person’s behavior</a:t>
            </a:r>
          </a:p>
        </p:txBody>
      </p:sp>
    </p:spTree>
    <p:extLst>
      <p:ext uri="{BB962C8B-B14F-4D97-AF65-F5344CB8AC3E}">
        <p14:creationId xmlns:p14="http://schemas.microsoft.com/office/powerpoint/2010/main" val="2387431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624"/>
              </a:spcBef>
            </a:pPr>
            <a:r>
              <a:rPr lang="en-US" dirty="0"/>
              <a:t>Stress in Organizations (6 of 6)</a:t>
            </a:r>
            <a:endParaRPr lang="ru-RU" dirty="0"/>
          </a:p>
        </p:txBody>
      </p:sp>
      <p:sp>
        <p:nvSpPr>
          <p:cNvPr id="3" name="Text Placeholder 2"/>
          <p:cNvSpPr>
            <a:spLocks noGrp="1"/>
          </p:cNvSpPr>
          <p:nvPr>
            <p:ph type="body" sz="quarter" idx="17"/>
          </p:nvPr>
        </p:nvSpPr>
        <p:spPr/>
        <p:txBody>
          <a:bodyPr/>
          <a:lstStyle/>
          <a:p>
            <a:pPr marL="0" indent="0">
              <a:lnSpc>
                <a:spcPct val="100000"/>
              </a:lnSpc>
              <a:spcBef>
                <a:spcPts val="624"/>
              </a:spcBef>
              <a:buNone/>
            </a:pPr>
            <a:r>
              <a:rPr lang="en-US" dirty="0"/>
              <a:t>Work-life balance</a:t>
            </a:r>
          </a:p>
          <a:p>
            <a:pPr>
              <a:lnSpc>
                <a:spcPct val="100000"/>
              </a:lnSpc>
              <a:spcBef>
                <a:spcPts val="624"/>
              </a:spcBef>
            </a:pPr>
            <a:r>
              <a:rPr lang="en-US" dirty="0"/>
              <a:t>Fundamental work-life relationships</a:t>
            </a:r>
          </a:p>
          <a:p>
            <a:r>
              <a:rPr lang="en-US" dirty="0"/>
              <a:t>work-life relationships</a:t>
            </a:r>
          </a:p>
          <a:p>
            <a:pPr lvl="1">
              <a:lnSpc>
                <a:spcPct val="100000"/>
              </a:lnSpc>
              <a:spcBef>
                <a:spcPts val="624"/>
              </a:spcBef>
            </a:pPr>
            <a:r>
              <a:rPr lang="en-US" dirty="0"/>
              <a:t>Interrelationships between a person’s work life and personal life</a:t>
            </a:r>
          </a:p>
          <a:p>
            <a:pPr>
              <a:lnSpc>
                <a:spcPct val="100000"/>
              </a:lnSpc>
              <a:spcBef>
                <a:spcPts val="624"/>
              </a:spcBef>
            </a:pPr>
            <a:r>
              <a:rPr lang="en-US" dirty="0"/>
              <a:t>Balancing work-life linkages</a:t>
            </a:r>
          </a:p>
          <a:p>
            <a:pPr lvl="1">
              <a:lnSpc>
                <a:spcPct val="100000"/>
              </a:lnSpc>
              <a:spcBef>
                <a:spcPts val="624"/>
              </a:spcBef>
            </a:pPr>
            <a:r>
              <a:rPr lang="en-US" dirty="0"/>
              <a:t>Importance of long-term versus short-term perspectives</a:t>
            </a:r>
          </a:p>
          <a:p>
            <a:pPr lvl="1">
              <a:lnSpc>
                <a:spcPct val="100000"/>
              </a:lnSpc>
              <a:spcBef>
                <a:spcPts val="624"/>
              </a:spcBef>
            </a:pPr>
            <a:r>
              <a:rPr lang="en-US" dirty="0"/>
              <a:t>Balance needs of both wage earners in double-income families</a:t>
            </a:r>
          </a:p>
          <a:p>
            <a:pPr lvl="1">
              <a:lnSpc>
                <a:spcPct val="100000"/>
              </a:lnSpc>
              <a:spcBef>
                <a:spcPts val="624"/>
              </a:spcBef>
            </a:pPr>
            <a:r>
              <a:rPr lang="en-US" dirty="0"/>
              <a:t>Accept that there’s a work-life integration</a:t>
            </a:r>
          </a:p>
        </p:txBody>
      </p:sp>
    </p:spTree>
    <p:extLst>
      <p:ext uri="{BB962C8B-B14F-4D97-AF65-F5344CB8AC3E}">
        <p14:creationId xmlns:p14="http://schemas.microsoft.com/office/powerpoint/2010/main" val="3814088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624"/>
              </a:spcBef>
            </a:pPr>
            <a:r>
              <a:rPr lang="en-US" dirty="0"/>
              <a:t>Organizational Behavior in Action</a:t>
            </a:r>
            <a:endParaRPr lang="ru-RU" dirty="0"/>
          </a:p>
        </p:txBody>
      </p:sp>
      <p:sp>
        <p:nvSpPr>
          <p:cNvPr id="3" name="Text Placeholder 2"/>
          <p:cNvSpPr>
            <a:spLocks noGrp="1"/>
          </p:cNvSpPr>
          <p:nvPr>
            <p:ph type="body" sz="quarter" idx="17"/>
          </p:nvPr>
        </p:nvSpPr>
        <p:spPr/>
        <p:txBody>
          <a:bodyPr/>
          <a:lstStyle/>
          <a:p>
            <a:pPr>
              <a:lnSpc>
                <a:spcPct val="100000"/>
              </a:lnSpc>
              <a:spcBef>
                <a:spcPts val="624"/>
              </a:spcBef>
            </a:pPr>
            <a:r>
              <a:rPr lang="en-US" dirty="0"/>
              <a:t>After reading the chapter:</a:t>
            </a:r>
          </a:p>
          <a:p>
            <a:pPr lvl="1"/>
            <a:r>
              <a:rPr lang="en-US" dirty="0"/>
              <a:t>If your boss was not sure it would be worth the investment to change the company’s hiring practices to include an evaluation of applicants’ attitudes, what would you tell him or her?</a:t>
            </a:r>
          </a:p>
          <a:p>
            <a:pPr lvl="1"/>
            <a:r>
              <a:rPr lang="en-US" dirty="0"/>
              <a:t>Do you think that it would be easy to influence a subordinate’s attitudes, values, or emotions? Why? Which would have the largest influence on the employee’s behavior? Why?</a:t>
            </a:r>
          </a:p>
          <a:p>
            <a:pPr lvl="1">
              <a:lnSpc>
                <a:spcPct val="100000"/>
              </a:lnSpc>
              <a:spcBef>
                <a:spcPts val="624"/>
              </a:spcBef>
            </a:pPr>
            <a:endParaRPr lang="en-US" dirty="0"/>
          </a:p>
        </p:txBody>
      </p:sp>
    </p:spTree>
    <p:extLst>
      <p:ext uri="{BB962C8B-B14F-4D97-AF65-F5344CB8AC3E}">
        <p14:creationId xmlns:p14="http://schemas.microsoft.com/office/powerpoint/2010/main" val="135095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624"/>
              </a:spcBef>
            </a:pPr>
            <a:r>
              <a:rPr lang="en-US" dirty="0"/>
              <a:t>Attitude Formation</a:t>
            </a:r>
            <a:endParaRPr lang="en-US" sz="3600" dirty="0"/>
          </a:p>
        </p:txBody>
      </p:sp>
      <p:sp>
        <p:nvSpPr>
          <p:cNvPr id="10" name="Text Placeholder 9"/>
          <p:cNvSpPr>
            <a:spLocks noGrp="1"/>
          </p:cNvSpPr>
          <p:nvPr>
            <p:ph type="body" sz="quarter" idx="15"/>
          </p:nvPr>
        </p:nvSpPr>
        <p:spPr>
          <a:xfrm>
            <a:off x="235974" y="1111045"/>
            <a:ext cx="11694774" cy="2565605"/>
          </a:xfrm>
        </p:spPr>
        <p:txBody>
          <a:bodyPr/>
          <a:lstStyle/>
          <a:p>
            <a:pPr marL="0" indent="0">
              <a:lnSpc>
                <a:spcPct val="100000"/>
              </a:lnSpc>
              <a:spcBef>
                <a:spcPts val="624"/>
              </a:spcBef>
              <a:buNone/>
            </a:pPr>
            <a:r>
              <a:rPr lang="en-US" sz="2600" dirty="0"/>
              <a:t>Figure 4.1</a:t>
            </a:r>
          </a:p>
          <a:p>
            <a:pPr marL="0" indent="0">
              <a:lnSpc>
                <a:spcPct val="100000"/>
              </a:lnSpc>
              <a:spcBef>
                <a:spcPts val="624"/>
              </a:spcBef>
              <a:buNone/>
            </a:pPr>
            <a:r>
              <a:rPr lang="en-US" sz="2600" dirty="0"/>
              <a:t>Attitudes are generally formed around a sequence of cognition, affect, and behavioral intention. That is, we come to know something that we believe to be true (cognition). This knowledge triggers a feeling (affect). Cognition and affect then together influence how we intend to behave in the future.</a:t>
            </a:r>
          </a:p>
        </p:txBody>
      </p:sp>
      <p:pic>
        <p:nvPicPr>
          <p:cNvPr id="8" name="Picture 2" descr="A flowchart shows attitude formation. Cognition leads to Affect. Cognition and Affect together lead to Behavioral Intention."/>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tretch>
            <a:fillRect/>
          </a:stretch>
        </p:blipFill>
        <p:spPr bwMode="auto">
          <a:xfrm>
            <a:off x="3432200" y="3708179"/>
            <a:ext cx="5439484" cy="2448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58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spcBef>
                <a:spcPts val="624"/>
              </a:spcBef>
            </a:pPr>
            <a:r>
              <a:rPr lang="en-US" dirty="0"/>
              <a:t>Attitudes in Organizations (2 of 4)</a:t>
            </a:r>
            <a:endParaRPr lang="ru-RU" dirty="0"/>
          </a:p>
        </p:txBody>
      </p:sp>
      <p:sp>
        <p:nvSpPr>
          <p:cNvPr id="3" name="Text Placeholder 2"/>
          <p:cNvSpPr>
            <a:spLocks noGrp="1"/>
          </p:cNvSpPr>
          <p:nvPr>
            <p:ph type="body" sz="quarter" idx="17"/>
          </p:nvPr>
        </p:nvSpPr>
        <p:spPr>
          <a:xfrm>
            <a:off x="743576" y="1471152"/>
            <a:ext cx="10711543" cy="4703506"/>
          </a:xfrm>
        </p:spPr>
        <p:txBody>
          <a:bodyPr>
            <a:noAutofit/>
          </a:bodyPr>
          <a:lstStyle/>
          <a:p>
            <a:pPr>
              <a:lnSpc>
                <a:spcPct val="100000"/>
              </a:lnSpc>
              <a:spcBef>
                <a:spcPts val="624"/>
              </a:spcBef>
            </a:pPr>
            <a:r>
              <a:rPr lang="en-US" dirty="0"/>
              <a:t>Cognitive dissonance</a:t>
            </a:r>
          </a:p>
          <a:p>
            <a:pPr lvl="1">
              <a:lnSpc>
                <a:spcPct val="100000"/>
              </a:lnSpc>
              <a:spcBef>
                <a:spcPts val="624"/>
              </a:spcBef>
            </a:pPr>
            <a:r>
              <a:rPr lang="en-US" dirty="0"/>
              <a:t>An incompatibility or conflict between behavior and an attitude or between two different attitudes</a:t>
            </a:r>
          </a:p>
          <a:p>
            <a:pPr>
              <a:lnSpc>
                <a:spcPct val="100000"/>
              </a:lnSpc>
              <a:spcBef>
                <a:spcPts val="624"/>
              </a:spcBef>
            </a:pPr>
            <a:r>
              <a:rPr lang="en-US" dirty="0"/>
              <a:t>How to reduce cognitive dissonance?</a:t>
            </a:r>
          </a:p>
          <a:p>
            <a:pPr lvl="1">
              <a:lnSpc>
                <a:spcPct val="100000"/>
              </a:lnSpc>
              <a:spcBef>
                <a:spcPts val="624"/>
              </a:spcBef>
            </a:pPr>
            <a:r>
              <a:rPr lang="en-US" dirty="0"/>
              <a:t>Change the conflicting attitude</a:t>
            </a:r>
          </a:p>
          <a:p>
            <a:pPr lvl="1">
              <a:lnSpc>
                <a:spcPct val="100000"/>
              </a:lnSpc>
              <a:spcBef>
                <a:spcPts val="624"/>
              </a:spcBef>
            </a:pPr>
            <a:r>
              <a:rPr lang="en-US" dirty="0"/>
              <a:t>Change the conflicting behavior</a:t>
            </a:r>
          </a:p>
          <a:p>
            <a:pPr lvl="1">
              <a:lnSpc>
                <a:spcPct val="100000"/>
              </a:lnSpc>
              <a:spcBef>
                <a:spcPts val="624"/>
              </a:spcBef>
            </a:pPr>
            <a:r>
              <a:rPr lang="en-US" dirty="0"/>
              <a:t>Reason that one of the conflicting attitudes or behaviors is not important in this context</a:t>
            </a:r>
          </a:p>
          <a:p>
            <a:pPr lvl="1">
              <a:lnSpc>
                <a:spcPct val="100000"/>
              </a:lnSpc>
              <a:spcBef>
                <a:spcPts val="624"/>
              </a:spcBef>
            </a:pPr>
            <a:r>
              <a:rPr lang="en-US" dirty="0"/>
              <a:t>Seek additional information to better reason that the benefits of one of the conflicting attitudes or behaviors outweigh the costs of the other</a:t>
            </a:r>
          </a:p>
          <a:p>
            <a:pPr>
              <a:lnSpc>
                <a:spcPct val="100000"/>
              </a:lnSpc>
              <a:spcBef>
                <a:spcPts val="624"/>
              </a:spcBef>
            </a:pPr>
            <a:r>
              <a:rPr lang="en-US" dirty="0"/>
              <a:t>Recognize that attitudes can change</a:t>
            </a:r>
          </a:p>
        </p:txBody>
      </p:sp>
    </p:spTree>
    <p:extLst>
      <p:ext uri="{BB962C8B-B14F-4D97-AF65-F5344CB8AC3E}">
        <p14:creationId xmlns:p14="http://schemas.microsoft.com/office/powerpoint/2010/main" val="3973113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00000"/>
              </a:lnSpc>
              <a:spcBef>
                <a:spcPts val="624"/>
              </a:spcBef>
            </a:pPr>
            <a:r>
              <a:rPr lang="en-US" dirty="0"/>
              <a:t>Attitudes in Organizations (3 of 4)</a:t>
            </a:r>
            <a:endParaRPr lang="ru-RU" dirty="0"/>
          </a:p>
        </p:txBody>
      </p:sp>
      <p:sp>
        <p:nvSpPr>
          <p:cNvPr id="6" name="Text Placeholder 5"/>
          <p:cNvSpPr>
            <a:spLocks noGrp="1"/>
          </p:cNvSpPr>
          <p:nvPr>
            <p:ph type="body" sz="quarter" idx="15"/>
          </p:nvPr>
        </p:nvSpPr>
        <p:spPr>
          <a:xfrm>
            <a:off x="743576" y="1556384"/>
            <a:ext cx="10170229" cy="634366"/>
          </a:xfrm>
        </p:spPr>
        <p:txBody>
          <a:bodyPr/>
          <a:lstStyle/>
          <a:p>
            <a:pPr marL="0" indent="0">
              <a:lnSpc>
                <a:spcPct val="100000"/>
              </a:lnSpc>
              <a:spcBef>
                <a:spcPts val="624"/>
              </a:spcBef>
              <a:buNone/>
            </a:pPr>
            <a:r>
              <a:rPr lang="en-US" sz="2600" dirty="0"/>
              <a:t>Key work-related attitudes</a:t>
            </a:r>
          </a:p>
        </p:txBody>
      </p:sp>
      <p:graphicFrame>
        <p:nvGraphicFramePr>
          <p:cNvPr id="10" name="Table 3"/>
          <p:cNvGraphicFramePr>
            <a:graphicFrameLocks noGrp="1"/>
          </p:cNvGraphicFramePr>
          <p:nvPr>
            <p:ph type="tbl" sz="quarter" idx="16"/>
            <p:extLst>
              <p:ext uri="{D42A27DB-BD31-4B8C-83A1-F6EECF244321}">
                <p14:modId xmlns:p14="http://schemas.microsoft.com/office/powerpoint/2010/main" val="3165509903"/>
              </p:ext>
            </p:extLst>
          </p:nvPr>
        </p:nvGraphicFramePr>
        <p:xfrm>
          <a:off x="2209800" y="2433884"/>
          <a:ext cx="7772400" cy="3017520"/>
        </p:xfrm>
        <a:graphic>
          <a:graphicData uri="http://schemas.openxmlformats.org/drawingml/2006/table">
            <a:tbl>
              <a:tblPr firstRow="1"/>
              <a:tblGrid>
                <a:gridCol w="22860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Job satisfaction</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Reflects our attitudes and feelings about our jobs</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1"/>
                  </a:ext>
                </a:extLst>
              </a:tr>
              <a:tr h="2590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Organizational commitment</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rgbClr val="000000"/>
                          </a:solidFill>
                          <a:effectLst/>
                          <a:latin typeface="Arial" pitchFamily="34" charset="0"/>
                          <a:cs typeface="Arial" pitchFamily="34" charset="0"/>
                        </a:rPr>
                        <a:t>Reflects the degree to which an employee identifies with the organization and its goals and wants to stay with the organization</a:t>
                      </a:r>
                    </a:p>
                  </a:txBody>
                  <a:tcPr marT="91440" marB="91440" horzOverflow="overflow"/>
                </a:tc>
                <a:extLst>
                  <a:ext uri="{0D108BD9-81ED-4DB2-BD59-A6C34878D82A}">
                    <a16:rowId xmlns:a16="http://schemas.microsoft.com/office/drawing/2014/main" val="10002"/>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Employee engagement</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Heightened emotional and intellectual connection that an employee has for his/ her job, organization, manager, or coworkers that, in turn, influences him/her to apply additional discretionary effort to his/her work</a:t>
                      </a:r>
                    </a:p>
                  </a:txBody>
                  <a:tcPr marT="91440" marB="91440"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42731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nSpc>
                <a:spcPct val="100000"/>
              </a:lnSpc>
              <a:spcBef>
                <a:spcPts val="624"/>
              </a:spcBef>
            </a:pPr>
            <a:r>
              <a:rPr lang="en-US" dirty="0"/>
              <a:t>Attitudes in Organizations (4 of 4)</a:t>
            </a:r>
            <a:endParaRPr lang="ru-RU" dirty="0"/>
          </a:p>
        </p:txBody>
      </p:sp>
      <p:sp>
        <p:nvSpPr>
          <p:cNvPr id="3" name="Text Placeholder 2"/>
          <p:cNvSpPr>
            <a:spLocks noGrp="1"/>
          </p:cNvSpPr>
          <p:nvPr>
            <p:ph type="body" sz="quarter" idx="15"/>
          </p:nvPr>
        </p:nvSpPr>
        <p:spPr>
          <a:xfrm>
            <a:off x="743576" y="1289684"/>
            <a:ext cx="10376708" cy="578446"/>
          </a:xfrm>
        </p:spPr>
        <p:txBody>
          <a:bodyPr/>
          <a:lstStyle/>
          <a:p>
            <a:pPr marL="0" indent="0">
              <a:lnSpc>
                <a:spcPct val="100000"/>
              </a:lnSpc>
              <a:spcBef>
                <a:spcPts val="624"/>
              </a:spcBef>
              <a:buNone/>
            </a:pPr>
            <a:r>
              <a:rPr lang="en-US" sz="2600" dirty="0"/>
              <a:t>Types of organizational commitment</a:t>
            </a:r>
          </a:p>
        </p:txBody>
      </p:sp>
      <p:graphicFrame>
        <p:nvGraphicFramePr>
          <p:cNvPr id="9" name="Table 3"/>
          <p:cNvGraphicFramePr>
            <a:graphicFrameLocks noGrp="1"/>
          </p:cNvGraphicFramePr>
          <p:nvPr>
            <p:ph type="tbl" sz="quarter" idx="16"/>
            <p:extLst>
              <p:ext uri="{D42A27DB-BD31-4B8C-83A1-F6EECF244321}">
                <p14:modId xmlns:p14="http://schemas.microsoft.com/office/powerpoint/2010/main" val="622015453"/>
              </p:ext>
            </p:extLst>
          </p:nvPr>
        </p:nvGraphicFramePr>
        <p:xfrm>
          <a:off x="1847057" y="2259063"/>
          <a:ext cx="8497886" cy="3017520"/>
        </p:xfrm>
        <a:graphic>
          <a:graphicData uri="http://schemas.openxmlformats.org/drawingml/2006/table">
            <a:tbl>
              <a:tblPr firstRow="1"/>
              <a:tblGrid>
                <a:gridCol w="3053080">
                  <a:extLst>
                    <a:ext uri="{9D8B030D-6E8A-4147-A177-3AD203B41FA5}">
                      <a16:colId xmlns:a16="http://schemas.microsoft.com/office/drawing/2014/main" val="20000"/>
                    </a:ext>
                  </a:extLst>
                </a:gridCol>
                <a:gridCol w="5444806">
                  <a:extLst>
                    <a:ext uri="{9D8B030D-6E8A-4147-A177-3AD203B41FA5}">
                      <a16:colId xmlns:a16="http://schemas.microsoft.com/office/drawing/2014/main" val="20001"/>
                    </a:ext>
                  </a:extLst>
                </a:gridCol>
              </a:tblGrid>
              <a:tr h="36983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Affective commitment</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Positive emotional attachment to the organization and strong identification with its values, and its goals; employees </a:t>
                      </a:r>
                      <a:r>
                        <a:rPr kumimoji="0" lang="en-US" sz="1800" i="1" u="none" strike="noStrike" cap="none" normalizeH="0" baseline="0" dirty="0">
                          <a:ln>
                            <a:noFill/>
                          </a:ln>
                          <a:solidFill>
                            <a:srgbClr val="000000"/>
                          </a:solidFill>
                          <a:effectLst/>
                          <a:latin typeface="Arial" pitchFamily="34" charset="0"/>
                          <a:cs typeface="Arial" pitchFamily="34" charset="0"/>
                        </a:rPr>
                        <a:t>want</a:t>
                      </a:r>
                      <a:r>
                        <a:rPr kumimoji="0" lang="en-US" sz="1800" u="none" strike="noStrike" cap="none" normalizeH="0" baseline="0" dirty="0">
                          <a:ln>
                            <a:noFill/>
                          </a:ln>
                          <a:solidFill>
                            <a:srgbClr val="000000"/>
                          </a:solidFill>
                          <a:effectLst/>
                          <a:latin typeface="Arial" pitchFamily="34" charset="0"/>
                          <a:cs typeface="Arial" pitchFamily="34" charset="0"/>
                        </a:rPr>
                        <a:t> to stay with the organization</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1"/>
                  </a:ext>
                </a:extLst>
              </a:tr>
              <a:tr h="69749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Normative commitment</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A feeling of moral or ethical obligation to the organization; employees stay because they believe it would be </a:t>
                      </a:r>
                      <a:r>
                        <a:rPr kumimoji="0" lang="en-US" sz="1800" i="1" u="none" strike="noStrike" cap="none" normalizeH="0" baseline="0" dirty="0">
                          <a:ln>
                            <a:noFill/>
                          </a:ln>
                          <a:solidFill>
                            <a:srgbClr val="000000"/>
                          </a:solidFill>
                          <a:effectLst/>
                          <a:latin typeface="Arial" pitchFamily="34" charset="0"/>
                          <a:cs typeface="Arial" pitchFamily="34" charset="0"/>
                        </a:rPr>
                        <a:t>wrong</a:t>
                      </a:r>
                      <a:r>
                        <a:rPr kumimoji="0" lang="en-US" sz="1800" u="none" strike="noStrike" cap="none" normalizeH="0" baseline="0" dirty="0">
                          <a:ln>
                            <a:noFill/>
                          </a:ln>
                          <a:solidFill>
                            <a:srgbClr val="000000"/>
                          </a:solidFill>
                          <a:effectLst/>
                          <a:latin typeface="Arial" pitchFamily="34" charset="0"/>
                          <a:cs typeface="Arial" pitchFamily="34" charset="0"/>
                        </a:rPr>
                        <a:t> to leave</a:t>
                      </a:r>
                      <a:endParaRPr kumimoji="0" lang="en-US" sz="1800" b="0"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2"/>
                  </a:ext>
                </a:extLst>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u="none" strike="noStrike" cap="none" normalizeH="0" baseline="0" dirty="0">
                          <a:ln>
                            <a:noFill/>
                          </a:ln>
                          <a:solidFill>
                            <a:srgbClr val="000000"/>
                          </a:solidFill>
                          <a:effectLst/>
                          <a:latin typeface="Arial" pitchFamily="34" charset="0"/>
                          <a:cs typeface="Arial" pitchFamily="34" charset="0"/>
                        </a:rPr>
                        <a:t>Continuance commitment</a:t>
                      </a:r>
                      <a:endParaRPr kumimoji="0" lang="en-US" sz="1800" b="1" i="0"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u="none" strike="noStrike" cap="none" normalizeH="0" baseline="0" dirty="0">
                          <a:ln>
                            <a:noFill/>
                          </a:ln>
                          <a:solidFill>
                            <a:srgbClr val="000000"/>
                          </a:solidFill>
                          <a:effectLst/>
                          <a:latin typeface="Arial" pitchFamily="34" charset="0"/>
                          <a:cs typeface="Arial" pitchFamily="34" charset="0"/>
                        </a:rPr>
                        <a:t>Staying with the organization because of perceived high economic and/or social costs; employees stay because they feel they </a:t>
                      </a:r>
                      <a:r>
                        <a:rPr kumimoji="0" lang="en-US" sz="1800" i="1" u="none" strike="noStrike" cap="none" normalizeH="0" baseline="0" dirty="0">
                          <a:ln>
                            <a:noFill/>
                          </a:ln>
                          <a:solidFill>
                            <a:srgbClr val="000000"/>
                          </a:solidFill>
                          <a:effectLst/>
                          <a:latin typeface="Arial" pitchFamily="34" charset="0"/>
                          <a:cs typeface="Arial" pitchFamily="34" charset="0"/>
                        </a:rPr>
                        <a:t>have to</a:t>
                      </a:r>
                      <a:endParaRPr kumimoji="0" lang="en-US" sz="1800" b="0" i="1" u="none" strike="noStrike" cap="none" normalizeH="0" baseline="0" dirty="0">
                        <a:ln>
                          <a:noFill/>
                        </a:ln>
                        <a:solidFill>
                          <a:srgbClr val="000000"/>
                        </a:solidFill>
                        <a:effectLst/>
                        <a:latin typeface="Arial" pitchFamily="34" charset="0"/>
                        <a:cs typeface="Arial" pitchFamily="34" charset="0"/>
                      </a:endParaRPr>
                    </a:p>
                  </a:txBody>
                  <a:tcPr marT="91440" marB="91440"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77179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nSpc>
                <a:spcPct val="100000"/>
              </a:lnSpc>
              <a:spcBef>
                <a:spcPts val="624"/>
              </a:spcBef>
            </a:pPr>
            <a:r>
              <a:rPr lang="en-US" dirty="0"/>
              <a:t>Influences on Job Satisfaction</a:t>
            </a:r>
            <a:endParaRPr lang="ru-RU" dirty="0"/>
          </a:p>
        </p:txBody>
      </p:sp>
      <p:sp>
        <p:nvSpPr>
          <p:cNvPr id="3" name="Text Placeholder 2"/>
          <p:cNvSpPr>
            <a:spLocks noGrp="1"/>
          </p:cNvSpPr>
          <p:nvPr>
            <p:ph type="body" sz="quarter" idx="15"/>
          </p:nvPr>
        </p:nvSpPr>
        <p:spPr/>
        <p:txBody>
          <a:bodyPr/>
          <a:lstStyle/>
          <a:p>
            <a:pPr marL="0" indent="0">
              <a:lnSpc>
                <a:spcPct val="100000"/>
              </a:lnSpc>
              <a:spcBef>
                <a:spcPts val="624"/>
              </a:spcBef>
              <a:buNone/>
            </a:pPr>
            <a:r>
              <a:rPr lang="en-US" sz="2600" dirty="0"/>
              <a:t>Figure 4.2</a:t>
            </a:r>
          </a:p>
          <a:p>
            <a:pPr marL="0" indent="0">
              <a:lnSpc>
                <a:spcPct val="100000"/>
              </a:lnSpc>
              <a:spcBef>
                <a:spcPts val="624"/>
              </a:spcBef>
              <a:buNone/>
            </a:pPr>
            <a:r>
              <a:rPr lang="en-US" sz="2600" dirty="0"/>
              <a:t>Job satisfaction is one of the most important job-related attitudes in organizations. It reflects both our attitudes and our feelings about our job. Job satisfaction is strongly influenced by our personality, values, other attitudes, and the work itself.</a:t>
            </a:r>
          </a:p>
        </p:txBody>
      </p:sp>
      <p:pic>
        <p:nvPicPr>
          <p:cNvPr id="8" name="Picture 2" descr="A flowchart shows Attitudes, Values, Personality, and The work itself pointing toward Job Satisfaction."/>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tretch>
            <a:fillRect/>
          </a:stretch>
        </p:blipFill>
        <p:spPr bwMode="auto">
          <a:xfrm>
            <a:off x="6577050" y="1618281"/>
            <a:ext cx="5077376" cy="3849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00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95250"/>
            <a:ext cx="10515600" cy="1447799"/>
          </a:xfrm>
        </p:spPr>
        <p:txBody>
          <a:bodyPr/>
          <a:lstStyle/>
          <a:p>
            <a:pPr>
              <a:lnSpc>
                <a:spcPct val="100000"/>
              </a:lnSpc>
              <a:spcBef>
                <a:spcPts val="624"/>
              </a:spcBef>
            </a:pPr>
            <a:r>
              <a:rPr lang="en-US" sz="3200" dirty="0"/>
              <a:t>Table 4.1 Top Three Worldwide Drivers of Employee Attraction, Retention, and Engagement for Different Age Groups</a:t>
            </a:r>
            <a:endParaRPr lang="ru-RU" sz="3200" dirty="0"/>
          </a:p>
        </p:txBody>
      </p:sp>
      <p:graphicFrame>
        <p:nvGraphicFramePr>
          <p:cNvPr id="8" name="Table Placeholder 10"/>
          <p:cNvGraphicFramePr>
            <a:graphicFrameLocks noGrp="1"/>
          </p:cNvGraphicFramePr>
          <p:nvPr>
            <p:ph type="tbl" sz="quarter" idx="16"/>
            <p:extLst>
              <p:ext uri="{D42A27DB-BD31-4B8C-83A1-F6EECF244321}">
                <p14:modId xmlns:p14="http://schemas.microsoft.com/office/powerpoint/2010/main" val="4205497697"/>
              </p:ext>
            </p:extLst>
          </p:nvPr>
        </p:nvGraphicFramePr>
        <p:xfrm>
          <a:off x="1003300" y="1785710"/>
          <a:ext cx="9969500" cy="3657600"/>
        </p:xfrm>
        <a:graphic>
          <a:graphicData uri="http://schemas.openxmlformats.org/drawingml/2006/table">
            <a:tbl>
              <a:tblPr firstRow="1" bandRow="1"/>
              <a:tblGrid>
                <a:gridCol w="3323167">
                  <a:extLst>
                    <a:ext uri="{9D8B030D-6E8A-4147-A177-3AD203B41FA5}">
                      <a16:colId xmlns:a16="http://schemas.microsoft.com/office/drawing/2014/main" val="20000"/>
                    </a:ext>
                  </a:extLst>
                </a:gridCol>
                <a:gridCol w="3143536">
                  <a:extLst>
                    <a:ext uri="{9D8B030D-6E8A-4147-A177-3AD203B41FA5}">
                      <a16:colId xmlns:a16="http://schemas.microsoft.com/office/drawing/2014/main" val="20001"/>
                    </a:ext>
                  </a:extLst>
                </a:gridCol>
                <a:gridCol w="3502797">
                  <a:extLst>
                    <a:ext uri="{9D8B030D-6E8A-4147-A177-3AD203B41FA5}">
                      <a16:colId xmlns:a16="http://schemas.microsoft.com/office/drawing/2014/main" val="20002"/>
                    </a:ext>
                  </a:extLst>
                </a:gridCol>
              </a:tblGrid>
              <a:tr h="0">
                <a:tc>
                  <a:txBody>
                    <a:bodyPr/>
                    <a:lstStyle/>
                    <a:p>
                      <a:pPr algn="l"/>
                      <a:r>
                        <a:rPr lang="en-US" sz="1200" u="none" strike="noStrike" kern="1200" baseline="0" dirty="0">
                          <a:solidFill>
                            <a:srgbClr val="000000"/>
                          </a:solidFill>
                          <a:latin typeface="Arial" pitchFamily="34" charset="0"/>
                          <a:cs typeface="Arial" pitchFamily="34" charset="0"/>
                        </a:rPr>
                        <a:t>Top Drivers of Attraction for 18- to 24-Year-Olds</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Top Drivers of Retention for 18- to 24-Year-Olds</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Top Drivers of Engagement for 18- to 24-Year-Olds</a:t>
                      </a:r>
                      <a:endParaRPr lang="en-US" sz="1200" dirty="0">
                        <a:solidFill>
                          <a:srgbClr val="000000"/>
                        </a:solidFill>
                        <a:latin typeface="Arial" pitchFamily="34" charset="0"/>
                        <a:cs typeface="Arial" pitchFamily="34" charset="0"/>
                      </a:endParaRPr>
                    </a:p>
                  </a:txBody>
                  <a:tcPr/>
                </a:tc>
                <a:extLst>
                  <a:ext uri="{0D108BD9-81ED-4DB2-BD59-A6C34878D82A}">
                    <a16:rowId xmlns:a16="http://schemas.microsoft.com/office/drawing/2014/main" val="10000"/>
                  </a:ext>
                </a:extLst>
              </a:tr>
              <a:tr h="0">
                <a:tc>
                  <a:txBody>
                    <a:bodyPr/>
                    <a:lstStyle/>
                    <a:p>
                      <a:pPr algn="l"/>
                      <a:r>
                        <a:rPr lang="en-US" sz="1200" u="none" strike="noStrike" kern="1200" baseline="0" dirty="0">
                          <a:solidFill>
                            <a:srgbClr val="000000"/>
                          </a:solidFill>
                          <a:latin typeface="Arial" pitchFamily="34" charset="0"/>
                          <a:cs typeface="Arial" pitchFamily="34" charset="0"/>
                        </a:rPr>
                        <a:t>Career advancement opportunities</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Have excellent career advancement opportunities</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Organization develops leaders at all levels</a:t>
                      </a:r>
                      <a:endParaRPr lang="en-US" sz="1200" dirty="0">
                        <a:solidFill>
                          <a:srgbClr val="000000"/>
                        </a:solidFill>
                        <a:latin typeface="Arial" pitchFamily="34" charset="0"/>
                        <a:cs typeface="Arial" pitchFamily="34" charset="0"/>
                      </a:endParaRPr>
                    </a:p>
                  </a:txBody>
                  <a:tcPr/>
                </a:tc>
                <a:extLst>
                  <a:ext uri="{0D108BD9-81ED-4DB2-BD59-A6C34878D82A}">
                    <a16:rowId xmlns:a16="http://schemas.microsoft.com/office/drawing/2014/main" val="10001"/>
                  </a:ext>
                </a:extLst>
              </a:tr>
              <a:tr h="121920">
                <a:tc>
                  <a:txBody>
                    <a:bodyPr/>
                    <a:lstStyle/>
                    <a:p>
                      <a:pPr algn="l"/>
                      <a:r>
                        <a:rPr lang="en-US" sz="1200" u="none" strike="noStrike" kern="1200" baseline="0" dirty="0">
                          <a:solidFill>
                            <a:srgbClr val="000000"/>
                          </a:solidFill>
                          <a:latin typeface="Arial" pitchFamily="34" charset="0"/>
                          <a:cs typeface="Arial" pitchFamily="34" charset="0"/>
                        </a:rPr>
                        <a:t>Competitive base pay</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Work in an environment where new ideas are encouraged</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Organization quickly resolves customer concerns</a:t>
                      </a:r>
                      <a:endParaRPr lang="en-US" sz="1200" dirty="0">
                        <a:solidFill>
                          <a:srgbClr val="000000"/>
                        </a:solidFill>
                        <a:latin typeface="Arial" pitchFamily="34" charset="0"/>
                        <a:cs typeface="Arial" pitchFamily="34" charset="0"/>
                      </a:endParaRPr>
                    </a:p>
                  </a:txBody>
                  <a:tcPr/>
                </a:tc>
                <a:extLst>
                  <a:ext uri="{0D108BD9-81ED-4DB2-BD59-A6C34878D82A}">
                    <a16:rowId xmlns:a16="http://schemas.microsoft.com/office/drawing/2014/main" val="10002"/>
                  </a:ext>
                </a:extLst>
              </a:tr>
              <a:tr h="137160">
                <a:tc>
                  <a:txBody>
                    <a:bodyPr/>
                    <a:lstStyle/>
                    <a:p>
                      <a:pPr algn="l"/>
                      <a:r>
                        <a:rPr lang="en-US" sz="1200" u="none" strike="noStrike" kern="1200" baseline="0" dirty="0">
                          <a:solidFill>
                            <a:srgbClr val="000000"/>
                          </a:solidFill>
                          <a:latin typeface="Arial" pitchFamily="34" charset="0"/>
                          <a:cs typeface="Arial" pitchFamily="34" charset="0"/>
                        </a:rPr>
                        <a:t>Learning and development opportunities</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Satisfaction with the organization’s business decisions</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Senior management is sincerely interested in employee well-being</a:t>
                      </a:r>
                      <a:endParaRPr lang="en-US" sz="1200" dirty="0">
                        <a:solidFill>
                          <a:srgbClr val="000000"/>
                        </a:solidFill>
                        <a:latin typeface="Arial" pitchFamily="34" charset="0"/>
                        <a:cs typeface="Arial" pitchFamily="34" charset="0"/>
                      </a:endParaRPr>
                    </a:p>
                  </a:txBody>
                  <a:tcPr/>
                </a:tc>
                <a:extLst>
                  <a:ext uri="{0D108BD9-81ED-4DB2-BD59-A6C34878D82A}">
                    <a16:rowId xmlns:a16="http://schemas.microsoft.com/office/drawing/2014/main" val="10003"/>
                  </a:ext>
                </a:extLst>
              </a:tr>
              <a:tr h="0">
                <a:tc>
                  <a:txBody>
                    <a:bodyPr/>
                    <a:lstStyle/>
                    <a:p>
                      <a:pPr algn="l"/>
                      <a:r>
                        <a:rPr lang="en-US" sz="1200" u="none" strike="noStrike" kern="1200" baseline="0" dirty="0">
                          <a:solidFill>
                            <a:srgbClr val="000000"/>
                          </a:solidFill>
                          <a:latin typeface="Arial" pitchFamily="34" charset="0"/>
                          <a:cs typeface="Arial" pitchFamily="34" charset="0"/>
                        </a:rPr>
                        <a:t>Top Drivers of Attraction for 45- to 54-Year-Olds</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Top Drivers of Retention for 45- to 54-Year-Olds</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Top Drivers of Engagement for 45- to 54-Year-Olds</a:t>
                      </a:r>
                      <a:endParaRPr lang="en-US" sz="1200" dirty="0">
                        <a:solidFill>
                          <a:srgbClr val="000000"/>
                        </a:solidFill>
                        <a:latin typeface="Arial" pitchFamily="34" charset="0"/>
                        <a:cs typeface="Arial" pitchFamily="34" charset="0"/>
                      </a:endParaRPr>
                    </a:p>
                  </a:txBody>
                  <a:tcPr/>
                </a:tc>
                <a:extLst>
                  <a:ext uri="{0D108BD9-81ED-4DB2-BD59-A6C34878D82A}">
                    <a16:rowId xmlns:a16="http://schemas.microsoft.com/office/drawing/2014/main" val="10004"/>
                  </a:ext>
                </a:extLst>
              </a:tr>
              <a:tr h="0">
                <a:tc>
                  <a:txBody>
                    <a:bodyPr/>
                    <a:lstStyle/>
                    <a:p>
                      <a:pPr algn="l"/>
                      <a:r>
                        <a:rPr lang="en-US" sz="1200" u="none" strike="noStrike" kern="1200" baseline="0" dirty="0">
                          <a:solidFill>
                            <a:srgbClr val="000000"/>
                          </a:solidFill>
                          <a:latin typeface="Arial" pitchFamily="34" charset="0"/>
                          <a:cs typeface="Arial" pitchFamily="34" charset="0"/>
                        </a:rPr>
                        <a:t>Competitive base pay</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Organization’s reputation as a great place to work</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Senior management is sincerely interested in employee well-being</a:t>
                      </a:r>
                      <a:endParaRPr lang="en-US" sz="1200" dirty="0">
                        <a:solidFill>
                          <a:srgbClr val="000000"/>
                        </a:solidFill>
                        <a:latin typeface="Arial" pitchFamily="34" charset="0"/>
                        <a:cs typeface="Arial" pitchFamily="34" charset="0"/>
                      </a:endParaRPr>
                    </a:p>
                  </a:txBody>
                  <a:tcPr/>
                </a:tc>
                <a:extLst>
                  <a:ext uri="{0D108BD9-81ED-4DB2-BD59-A6C34878D82A}">
                    <a16:rowId xmlns:a16="http://schemas.microsoft.com/office/drawing/2014/main" val="10005"/>
                  </a:ext>
                </a:extLst>
              </a:tr>
              <a:tr h="0">
                <a:tc>
                  <a:txBody>
                    <a:bodyPr/>
                    <a:lstStyle/>
                    <a:p>
                      <a:pPr algn="l"/>
                      <a:r>
                        <a:rPr lang="en-US" sz="1200" u="none" strike="noStrike" kern="1200" baseline="0" dirty="0">
                          <a:solidFill>
                            <a:srgbClr val="000000"/>
                          </a:solidFill>
                          <a:latin typeface="Arial" pitchFamily="34" charset="0"/>
                          <a:cs typeface="Arial" pitchFamily="34" charset="0"/>
                        </a:rPr>
                        <a:t>Challenging work</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Satisfaction with the organization’s people decisions</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Improved my skills and capabilities over the last year</a:t>
                      </a:r>
                      <a:endParaRPr lang="en-US" sz="1200" dirty="0">
                        <a:solidFill>
                          <a:srgbClr val="000000"/>
                        </a:solidFill>
                        <a:latin typeface="Arial" pitchFamily="34" charset="0"/>
                        <a:cs typeface="Arial" pitchFamily="34" charset="0"/>
                      </a:endParaRPr>
                    </a:p>
                  </a:txBody>
                  <a:tcPr/>
                </a:tc>
                <a:extLst>
                  <a:ext uri="{0D108BD9-81ED-4DB2-BD59-A6C34878D82A}">
                    <a16:rowId xmlns:a16="http://schemas.microsoft.com/office/drawing/2014/main" val="10006"/>
                  </a:ext>
                </a:extLst>
              </a:tr>
              <a:tr h="370840">
                <a:tc>
                  <a:txBody>
                    <a:bodyPr/>
                    <a:lstStyle/>
                    <a:p>
                      <a:pPr algn="l"/>
                      <a:r>
                        <a:rPr lang="en-US" sz="1200" u="none" strike="noStrike" kern="1200" baseline="0" dirty="0">
                          <a:solidFill>
                            <a:srgbClr val="000000"/>
                          </a:solidFill>
                          <a:latin typeface="Arial" pitchFamily="34" charset="0"/>
                          <a:cs typeface="Arial" pitchFamily="34" charset="0"/>
                        </a:rPr>
                        <a:t>Convenient work location</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Understand potential career track within the organization</a:t>
                      </a:r>
                      <a:endParaRPr lang="en-US" sz="1200" dirty="0">
                        <a:solidFill>
                          <a:srgbClr val="000000"/>
                        </a:solidFill>
                        <a:latin typeface="Arial" pitchFamily="34" charset="0"/>
                        <a:cs typeface="Arial" pitchFamily="34" charset="0"/>
                      </a:endParaRPr>
                    </a:p>
                  </a:txBody>
                  <a:tcPr/>
                </a:tc>
                <a:tc>
                  <a:txBody>
                    <a:bodyPr/>
                    <a:lstStyle/>
                    <a:p>
                      <a:pPr algn="l"/>
                      <a:r>
                        <a:rPr lang="en-US" sz="1200" u="none" strike="noStrike" kern="1200" baseline="0" dirty="0">
                          <a:solidFill>
                            <a:srgbClr val="000000"/>
                          </a:solidFill>
                          <a:latin typeface="Arial" pitchFamily="34" charset="0"/>
                          <a:cs typeface="Arial" pitchFamily="34" charset="0"/>
                        </a:rPr>
                        <a:t>The organization’s reputation for social responsibility</a:t>
                      </a:r>
                      <a:endParaRPr lang="en-US" sz="1200" dirty="0">
                        <a:solidFill>
                          <a:srgbClr val="000000"/>
                        </a:solidFill>
                        <a:latin typeface="Arial" pitchFamily="34" charset="0"/>
                        <a:cs typeface="Arial" pitchFamily="34" charset="0"/>
                      </a:endParaRPr>
                    </a:p>
                  </a:txBody>
                  <a:tcPr/>
                </a:tc>
                <a:extLst>
                  <a:ext uri="{0D108BD9-81ED-4DB2-BD59-A6C34878D82A}">
                    <a16:rowId xmlns:a16="http://schemas.microsoft.com/office/drawing/2014/main" val="10007"/>
                  </a:ext>
                </a:extLst>
              </a:tr>
            </a:tbl>
          </a:graphicData>
        </a:graphic>
      </p:graphicFrame>
      <p:sp>
        <p:nvSpPr>
          <p:cNvPr id="3" name="Text Placeholder 2"/>
          <p:cNvSpPr>
            <a:spLocks noGrp="1"/>
          </p:cNvSpPr>
          <p:nvPr>
            <p:ph type="body" sz="quarter" idx="15"/>
          </p:nvPr>
        </p:nvSpPr>
        <p:spPr>
          <a:xfrm>
            <a:off x="743576" y="5702710"/>
            <a:ext cx="10769997" cy="619432"/>
          </a:xfrm>
        </p:spPr>
        <p:txBody>
          <a:bodyPr/>
          <a:lstStyle/>
          <a:p>
            <a:pPr marL="0" indent="0">
              <a:lnSpc>
                <a:spcPct val="100000"/>
              </a:lnSpc>
              <a:spcBef>
                <a:spcPts val="624"/>
              </a:spcBef>
              <a:buNone/>
            </a:pPr>
            <a:r>
              <a:rPr lang="en-US" sz="1400" dirty="0"/>
              <a:t>Source: Based on information provided in Exhibits 14, 15, and 16 of Towers Perrin Global Workforce Study—Global Report at http://www.towersperrin.com/tp/getwebcachedoc?webc=HRS/USA/2008/200803/GWS_Global_Report20072008_31208.pdf.</a:t>
            </a:r>
          </a:p>
        </p:txBody>
      </p:sp>
    </p:spTree>
    <p:extLst>
      <p:ext uri="{BB962C8B-B14F-4D97-AF65-F5344CB8AC3E}">
        <p14:creationId xmlns:p14="http://schemas.microsoft.com/office/powerpoint/2010/main" val="1669985466"/>
      </p:ext>
    </p:extLst>
  </p:cSld>
  <p:clrMapOvr>
    <a:masterClrMapping/>
  </p:clrMapOvr>
</p:sld>
</file>

<file path=ppt/theme/theme1.xml><?xml version="1.0" encoding="utf-8"?>
<a:theme xmlns:a="http://schemas.openxmlformats.org/drawingml/2006/main" name="Accessible_PPT_Template_Cengag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E2E xmlns="f856fc18-c0f7-462c-a53d-fc2610d0c4c8">false</E2E>
    <Review_x0020_Notes xmlns="f856fc18-c0f7-462c-a53d-fc2610d0c4c8" xsi:nil="true"/>
    <_x0031_e_x0020_Audience xmlns="f856fc18-c0f7-462c-a53d-fc2610d0c4c8"/>
    <Screen xmlns="f856fc18-c0f7-462c-a53d-fc2610d0c4c8" xsi:nil="true"/>
    <Also_x0020_on_x0020_Doc_x0020_Center xmlns="f856fc18-c0f7-462c-a53d-fc2610d0c4c8">false</Also_x0020_on_x0020_Doc_x0020_Center>
    <Sub_x002d_Topic2 xmlns="f856fc18-c0f7-462c-a53d-fc2610d0c4c8" xsi:nil="true"/>
    <Current_x0020_Vrs_x002e__x0020_Date xmlns="f856fc18-c0f7-462c-a53d-fc2610d0c4c8" xsi:nil="true"/>
    <Product_x0020_Delivery_x0020_Format xmlns="f856fc18-c0f7-462c-a53d-fc2610d0c4c8"/>
    <Topic2 xmlns="f856fc18-c0f7-462c-a53d-fc2610d0c4c8" xsi:nil="true"/>
    <Source_x0020_File_x0020_Only xmlns="f856fc18-c0f7-462c-a53d-fc2610d0c4c8">false</Source_x0020_File_x0020_Only>
    <Doc_x0020_Type2 xmlns="f856fc18-c0f7-462c-a53d-fc2610d0c4c8" xsi:nil="true"/>
    <Owner xmlns="f856fc18-c0f7-462c-a53d-fc2610d0c4c8">
      <UserInfo>
        <DisplayName/>
        <AccountId xsi:nil="true"/>
        <AccountType/>
      </UserInfo>
    </Owner>
    <Software xmlns="f856fc18-c0f7-462c-a53d-fc2610d0c4c8" xsi:nil="true"/>
    <System_x0028_s_x0029_ xmlns="f856fc18-c0f7-462c-a53d-fc2610d0c4c8">
      <Value>None</Value>
    </System_x0028_s_x0029_>
    <Description0 xmlns="a4d2ff27-a226-42e2-a79e-c1ae662d212e" xsi:nil="true"/>
    <Product_x0020_Type_x0028_s_x0029_ xmlns="f856fc18-c0f7-462c-a53d-fc2610d0c4c8">
      <Value>None</Value>
    </Product_x0020_Type_x0028_s_x0029_>
    <Component_x0028_s_x0029_ xmlns="f856fc18-c0f7-462c-a53d-fc2610d0c4c8">
      <Value>None</Value>
    </Component_x0028_s_x0029_>
    <Function xmlns="f856fc18-c0f7-462c-a53d-fc2610d0c4c8" xsi:nil="true"/>
    <Portfolio xmlns="f856fc18-c0f7-462c-a53d-fc2610d0c4c8"/>
    <SPM_x0020_Definitions_x0020_Doc xmlns="f856fc18-c0f7-462c-a53d-fc2610d0c4c8">false</SPM_x0020_Definitions_x0020_Doc>
    <_dlc_DocId xmlns="a3520c62-91d1-4715-93cb-6b6cc6733a1f">MCVMYN5H3SZ7-24-1867</_dlc_DocId>
    <_dlc_DocIdUrl xmlns="a3520c62-91d1-4715-93cb-6b6cc6733a1f">
      <Url>http://vendorportal/Docs/_layouts/DocIdRedir.aspx?ID=MCVMYN5H3SZ7-24-1867</Url>
      <Description>MCVMYN5H3SZ7-24-1867</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2A5D52E595BC2A47A3DCA88123D2A30D" ma:contentTypeVersion="35" ma:contentTypeDescription="Create a new document." ma:contentTypeScope="" ma:versionID="4c660e2e17d3ab93da6a423d8c1d122d">
  <xsd:schema xmlns:xsd="http://www.w3.org/2001/XMLSchema" xmlns:xs="http://www.w3.org/2001/XMLSchema" xmlns:p="http://schemas.microsoft.com/office/2006/metadata/properties" xmlns:ns2="a4d2ff27-a226-42e2-a79e-c1ae662d212e" xmlns:ns3="f856fc18-c0f7-462c-a53d-fc2610d0c4c8" xmlns:ns4="a3520c62-91d1-4715-93cb-6b6cc6733a1f" targetNamespace="http://schemas.microsoft.com/office/2006/metadata/properties" ma:root="true" ma:fieldsID="59feb48a41e2f3269242cbc893d6fc9a" ns2:_="" ns3:_="" ns4:_="">
    <xsd:import namespace="a4d2ff27-a226-42e2-a79e-c1ae662d212e"/>
    <xsd:import namespace="f856fc18-c0f7-462c-a53d-fc2610d0c4c8"/>
    <xsd:import namespace="a3520c62-91d1-4715-93cb-6b6cc6733a1f"/>
    <xsd:element name="properties">
      <xsd:complexType>
        <xsd:sequence>
          <xsd:element name="documentManagement">
            <xsd:complexType>
              <xsd:all>
                <xsd:element ref="ns2:Description0" minOccurs="0"/>
                <xsd:element ref="ns3:Review_x0020_Notes" minOccurs="0"/>
                <xsd:element ref="ns3:Source_x0020_File_x0020_Only" minOccurs="0"/>
                <xsd:element ref="ns3:SPM_x0020_Definitions_x0020_Doc" minOccurs="0"/>
                <xsd:element ref="ns3:Also_x0020_on_x0020_Doc_x0020_Center" minOccurs="0"/>
                <xsd:element ref="ns3:E2E" minOccurs="0"/>
                <xsd:element ref="ns3:Function" minOccurs="0"/>
                <xsd:element ref="ns3:Topic2" minOccurs="0"/>
                <xsd:element ref="ns3:Sub_x002d_Topic2" minOccurs="0"/>
                <xsd:element ref="ns3:Current_x0020_Vrs_x002e__x0020_Date" minOccurs="0"/>
                <xsd:element ref="ns3:Owner" minOccurs="0"/>
                <xsd:element ref="ns3:Doc_x0020_Type2" minOccurs="0"/>
                <xsd:element ref="ns3:_x0031_e_x0020_Audience" minOccurs="0"/>
                <xsd:element ref="ns3:Product_x0020_Delivery_x0020_Format" minOccurs="0"/>
                <xsd:element ref="ns3:Product_x0020_Type_x0028_s_x0029_" minOccurs="0"/>
                <xsd:element ref="ns3:System_x0028_s_x0029_" minOccurs="0"/>
                <xsd:element ref="ns3:Software" minOccurs="0"/>
                <xsd:element ref="ns3:Screen" minOccurs="0"/>
                <xsd:element ref="ns3:Component_x0028_s_x0029_" minOccurs="0"/>
                <xsd:element ref="ns4:_dlc_DocIdUrl" minOccurs="0"/>
                <xsd:element ref="ns4:_dlc_DocId" minOccurs="0"/>
                <xsd:element ref="ns4:_dlc_DocIdPersistId" minOccurs="0"/>
                <xsd:element ref="ns3:Portfol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2ff27-a226-42e2-a79e-c1ae662d21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6fc18-c0f7-462c-a53d-fc2610d0c4c8" elementFormDefault="qualified">
    <xsd:import namespace="http://schemas.microsoft.com/office/2006/documentManagement/types"/>
    <xsd:import namespace="http://schemas.microsoft.com/office/infopath/2007/PartnerControls"/>
    <xsd:element name="Review_x0020_Notes" ma:index="3" nillable="true" ma:displayName="Review Notes" ma:internalName="Review_x0020_Notes">
      <xsd:simpleType>
        <xsd:restriction base="dms:Text">
          <xsd:maxLength value="255"/>
        </xsd:restriction>
      </xsd:simpleType>
    </xsd:element>
    <xsd:element name="Source_x0020_File_x0020_Only" ma:index="4" nillable="true" ma:displayName="Source File Only" ma:default="0" ma:internalName="Source_x0020_File_x0020_Only">
      <xsd:simpleType>
        <xsd:restriction base="dms:Boolean"/>
      </xsd:simpleType>
    </xsd:element>
    <xsd:element name="SPM_x0020_Definitions_x0020_Doc" ma:index="5" nillable="true" ma:displayName="SPM Definitions Doc" ma:default="0" ma:description="Documents that are referenced in scales vendor pricing definition documentation." ma:internalName="SPM_x0020_Definitions_x0020_Doc">
      <xsd:simpleType>
        <xsd:restriction base="dms:Boolean"/>
      </xsd:simpleType>
    </xsd:element>
    <xsd:element name="Also_x0020_on_x0020_Doc_x0020_Center" ma:index="6" nillable="true" ma:displayName="Shared Doc" ma:default="0" ma:internalName="Also_x0020_on_x0020_Doc_x0020_Center">
      <xsd:simpleType>
        <xsd:restriction base="dms:Boolean"/>
      </xsd:simpleType>
    </xsd:element>
    <xsd:element name="E2E" ma:index="7" nillable="true" ma:displayName="Outsourced Services" ma:default="0" ma:internalName="E2E">
      <xsd:simpleType>
        <xsd:restriction base="dms:Boolean"/>
      </xsd:simpleType>
    </xsd:element>
    <xsd:element name="Function" ma:index="8" nillable="true" ma:displayName="Function" ma:format="Dropdown" ma:internalName="Function">
      <xsd:simpleType>
        <xsd:restriction base="dms:Choice">
          <xsd:enumeration value="Product Setup"/>
          <xsd:enumeration value="Asset Selection"/>
          <xsd:enumeration value="Product Funding"/>
          <xsd:enumeration value="Content Authoring"/>
          <xsd:enumeration value="Content Development"/>
          <xsd:enumeration value="Content Design"/>
          <xsd:enumeration value="Content Clearance"/>
          <xsd:enumeration value="Content Production"/>
          <xsd:enumeration value="Project Management"/>
          <xsd:enumeration value="Content Finalization"/>
          <xsd:enumeration value="Product Closeout Activities"/>
          <xsd:enumeration value="Content Revision and Reprint"/>
          <xsd:enumeration value="General Reference"/>
        </xsd:restriction>
      </xsd:simpleType>
    </xsd:element>
    <xsd:element name="Topic2" ma:index="9" nillable="true" ma:displayName="Topic" ma:format="Dropdown" ma:internalName="Topic2">
      <xsd:simpleType>
        <xsd:restriction base="dms:Choice">
          <xsd:enumeration value="Managing Files"/>
          <xsd:enumeration value="Managing Quality and Compliance"/>
          <xsd:enumeration value="Managing Partners"/>
          <xsd:enumeration value="Managing Data"/>
          <xsd:enumeration value="Managing Budgets"/>
          <xsd:enumeration value="Managing Content Creation"/>
          <xsd:enumeration value="Other (Admin, Tools, Resources)"/>
        </xsd:restriction>
      </xsd:simpleType>
    </xsd:element>
    <xsd:element name="Sub_x002d_Topic2" ma:index="10" nillable="true" ma:displayName="Sub-Topic" ma:format="Dropdown" ma:internalName="Sub_x002d_Topic2">
      <xsd:simpleType>
        <xsd:restriction base="dms:Choice">
          <xsd:enumeration value="--MANAGING FILES--"/>
          <xsd:enumeration value="Archiving/File Sharing"/>
          <xsd:enumeration value="Automation"/>
          <xsd:enumeration value="Composition Standards"/>
          <xsd:enumeration value="File Approval"/>
          <xsd:enumeration value="File Certification"/>
          <xsd:enumeration value="File Delivery to Printer"/>
          <xsd:enumeration value="File Naming"/>
          <xsd:enumeration value="File Setup"/>
          <xsd:enumeration value="Format Conversion"/>
          <xsd:enumeration value="In-Prod Deliverables"/>
          <xsd:enumeration value="Page Proofs"/>
          <xsd:enumeration value="Print On Demand"/>
          <xsd:enumeration value="Printer Proofs"/>
          <xsd:enumeration value="Routing for Transmittal/Review"/>
          <xsd:enumeration value="Watermarking"/>
          <xsd:enumeration value="Word Downloads"/>
          <xsd:enumeration value="--MANAGING QUALITY &amp; COMPLIANCE--"/>
          <xsd:enumeration value="Alt text"/>
          <xsd:enumeration value="Assessments"/>
          <xsd:enumeration value="Branding"/>
          <xsd:enumeration value="Copyediting"/>
          <xsd:enumeration value="Copyright Lines and License Agreements"/>
          <xsd:enumeration value="Credit Line Placement"/>
          <xsd:enumeration value="CXX Processing"/>
          <xsd:enumeration value="CenDoc"/>
          <xsd:enumeration value="Design &amp; Semantic Coding"/>
          <xsd:enumeration value="Indexing"/>
          <xsd:enumeration value="Proofreading/QA"/>
          <xsd:enumeration value="Systems Testing"/>
          <xsd:enumeration value="--MANAGING PARTNERS--"/>
          <xsd:enumeration value="Author Communication"/>
          <xsd:enumeration value="Contact Lists"/>
          <xsd:enumeration value="Outsourced Services"/>
          <xsd:enumeration value="Escalation"/>
          <xsd:enumeration value="Project Team"/>
          <xsd:enumeration value="Vendor Assignments"/>
          <xsd:enumeration value="Vendor Communication"/>
          <xsd:enumeration value="Vendor Start Up"/>
          <xsd:enumeration value="Vendor Tracking"/>
          <xsd:enumeration value="--MANAGING DATA--"/>
          <xsd:enumeration value="Asset  Metadata"/>
          <xsd:enumeration value="Attachments"/>
          <xsd:enumeration value="Close-Out Materials"/>
          <xsd:enumeration value="Dashboard"/>
          <xsd:enumeration value="Data Integrity"/>
          <xsd:enumeration value="Meetings"/>
          <xsd:enumeration value="Order/Print Management"/>
          <xsd:enumeration value="Product Setup"/>
          <xsd:enumeration value="Schedules"/>
          <xsd:enumeration value="Specifications"/>
          <xsd:enumeration value="--MANAGING BUDGETS--"/>
          <xsd:enumeration value="Charge-Back Tracking"/>
          <xsd:enumeration value="Invoice Processing"/>
          <xsd:enumeration value="Plate &amp; Plate Wizard"/>
          <xsd:enumeration value="Purchase Orders"/>
          <xsd:enumeration value="Time Entry"/>
          <xsd:enumeration value="--MANAGING CONTENT CREATION--"/>
          <xsd:enumeration value="Approved Content Providers"/>
          <xsd:enumeration value="Art Manuscript / Logs"/>
          <xsd:enumeration value="Author Contract"/>
          <xsd:enumeration value="Content Authoring"/>
          <xsd:enumeration value="Content Design"/>
          <xsd:enumeration value="Content Development"/>
          <xsd:enumeration value="CXX Submission"/>
          <xsd:enumeration value="--OTHER: ADMIN/TOOLS/RESOURCES--"/>
          <xsd:enumeration value="Book Requests / Sample Copies"/>
          <xsd:enumeration value="Carts Request Form"/>
          <xsd:enumeration value="Codes &amp; Standard IDs"/>
          <xsd:enumeration value="Document Management *"/>
          <xsd:enumeration value="Other"/>
          <xsd:enumeration value="Shipping (Hardcopy)"/>
          <xsd:enumeration value="Tips &amp; Tricks *"/>
        </xsd:restriction>
      </xsd:simpleType>
    </xsd:element>
    <xsd:element name="Current_x0020_Vrs_x002e__x0020_Date" ma:index="11" nillable="true" ma:displayName="Current Vrs. Date" ma:format="DateOnly" ma:internalName="Current_x0020_Vrs_x002e__x0020_Date">
      <xsd:simpleType>
        <xsd:restriction base="dms:DateTime"/>
      </xsd:simpleType>
    </xsd:element>
    <xsd:element name="Owner" ma:index="12" nillable="true" ma:displayName="Owner" ma:description="Owner of this document" ma:list="UserInfo" ma:SearchPeopleOnly="false"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Type2" ma:index="13" nillable="true" ma:displayName="Doc Type" ma:format="Dropdown" ma:internalName="Doc_x0020_Type2">
      <xsd:simpleType>
        <xsd:restriction base="dms:Choice">
          <xsd:enumeration value="Application File"/>
          <xsd:enumeration value="Calculator"/>
          <xsd:enumeration value="Cendoc Stylesheet"/>
          <xsd:enumeration value="Checklist/1-Pager"/>
          <xsd:enumeration value="Email Template"/>
          <xsd:enumeration value="Form"/>
          <xsd:enumeration value="Guidelines"/>
          <xsd:enumeration value="Non-PAL Stylesheet"/>
          <xsd:enumeration value="Presentation"/>
          <xsd:enumeration value="Process or Policy"/>
          <xsd:enumeration value="Reference FAQ"/>
          <xsd:enumeration value="Report"/>
          <xsd:enumeration value="Requirements (System)"/>
          <xsd:enumeration value="Sample / Example"/>
          <xsd:enumeration value="Style Guide"/>
          <xsd:enumeration value="Template"/>
          <xsd:enumeration value="User Guide/Manual"/>
          <xsd:enumeration value="Value List/Table"/>
          <xsd:enumeration value="Workflow"/>
        </xsd:restriction>
      </xsd:simpleType>
    </xsd:element>
    <xsd:element name="_x0031_e_x0020_Audience" ma:index="14" nillable="true" ma:displayName="Primary Audience" ma:internalName="_x0031_e_x0020_Audience">
      <xsd:complexType>
        <xsd:complexContent>
          <xsd:extension base="dms:MultiChoice">
            <xsd:sequence>
              <xsd:element name="Value" maxOccurs="unbounded" minOccurs="0" nillable="true">
                <xsd:simpleType>
                  <xsd:restriction base="dms:Choice">
                    <xsd:enumeration value="Content Development"/>
                    <xsd:enumeration value="Design"/>
                    <xsd:enumeration value="Digital Production"/>
                    <xsd:enumeration value="E2E Site Lead"/>
                    <xsd:enumeration value="Finance &amp; Metrics"/>
                    <xsd:enumeration value="Inventory"/>
                    <xsd:enumeration value="Manufacturing"/>
                    <xsd:enumeration value="Marketing / Sales"/>
                    <xsd:enumeration value="Media Development"/>
                    <xsd:enumeration value="Production"/>
                    <xsd:enumeration value="Product Management"/>
                    <xsd:enumeration value="R&amp;P Acquisitions"/>
                    <xsd:enumeration value="R&amp;P Clearance"/>
                    <xsd:enumeration value="Standards/Ops Only"/>
                    <xsd:enumeration value="Vendors (VIP)"/>
                  </xsd:restriction>
                </xsd:simpleType>
              </xsd:element>
            </xsd:sequence>
          </xsd:extension>
        </xsd:complexContent>
      </xsd:complexType>
    </xsd:element>
    <xsd:element name="Product_x0020_Delivery_x0020_Format" ma:index="15" nillable="true" ma:displayName="Product Delivery Format" ma:internalName="Product_x0020_Delivery_x0020_Format">
      <xsd:complexType>
        <xsd:complexContent>
          <xsd:extension base="dms:MultiChoice">
            <xsd:sequence>
              <xsd:element name="Value" maxOccurs="unbounded" minOccurs="0" nillable="true">
                <xsd:simpleType>
                  <xsd:restriction base="dms:Choice">
                    <xsd:enumeration value="Print"/>
                    <xsd:enumeration value="Manufactured Media"/>
                    <xsd:enumeration value="Online/Digital"/>
                  </xsd:restriction>
                </xsd:simpleType>
              </xsd:element>
            </xsd:sequence>
          </xsd:extension>
        </xsd:complexContent>
      </xsd:complexType>
    </xsd:element>
    <xsd:element name="Product_x0020_Type_x0028_s_x0029_" ma:index="16" nillable="true" ma:displayName="Product Type(s)" ma:default="None" ma:internalName="Product_x0020_Type_x0028_s_x0029_">
      <xsd:complexType>
        <xsd:complexContent>
          <xsd:extension base="dms:MultiChoice">
            <xsd:sequence>
              <xsd:element name="Value" maxOccurs="unbounded" minOccurs="0" nillable="true">
                <xsd:simpleType>
                  <xsd:restriction base="dms:Choice">
                    <xsd:enumeration value="None"/>
                    <xsd:enumeration value="Advantage Editions"/>
                    <xsd:enumeration value="Ancillaries - Digital"/>
                    <xsd:enumeration value="Ancillaries - Print"/>
                    <xsd:enumeration value="Annotated Editions"/>
                    <xsd:enumeration value="AP Editions"/>
                    <xsd:enumeration value="Custom"/>
                    <xsd:enumeration value="Digital Products (non-eBook)"/>
                    <xsd:enumeration value="eBook"/>
                    <xsd:enumeration value="K-12 Editions"/>
                    <xsd:enumeration value="K-12 HS Editions"/>
                    <xsd:enumeration value="Instructor Editions"/>
                    <xsd:enumeration value="International Editions"/>
                    <xsd:enumeration value="MindTap"/>
                    <xsd:enumeration value="National Geographic Learning"/>
                    <xsd:enumeration value="SimPub"/>
                    <xsd:enumeration value="Student/Base Editions"/>
                  </xsd:restriction>
                </xsd:simpleType>
              </xsd:element>
            </xsd:sequence>
          </xsd:extension>
        </xsd:complexContent>
      </xsd:complexType>
    </xsd:element>
    <xsd:element name="System_x0028_s_x0029_" ma:index="17" nillable="true" ma:displayName="System(s)" ma:default="None" ma:internalName="System_x0028_s_x0029_">
      <xsd:complexType>
        <xsd:complexContent>
          <xsd:extension base="dms:MultiChoice">
            <xsd:sequence>
              <xsd:element name="Value" maxOccurs="unbounded" minOccurs="0" nillable="true">
                <xsd:simpleType>
                  <xsd:restriction base="dms:Choice">
                    <xsd:enumeration value="None"/>
                    <xsd:enumeration value="Cardinal"/>
                    <xsd:enumeration value="CARTS"/>
                    <xsd:enumeration value="Compose"/>
                    <xsd:enumeration value="Docusphere"/>
                    <xsd:enumeration value="DropBox"/>
                    <xsd:enumeration value="E1"/>
                    <xsd:enumeration value="eProd"/>
                    <xsd:enumeration value="Geyser"/>
                    <xsd:enumeration value="Inside"/>
                    <xsd:enumeration value="Inside:ProdShare"/>
                    <xsd:enumeration value="IPS"/>
                    <xsd:enumeration value="JIRA"/>
                    <xsd:enumeration value="Mass Transit"/>
                    <xsd:enumeration value="ORCA"/>
                    <xsd:enumeration value="Printer Systems (JA/InSite/ePAC)"/>
                    <xsd:enumeration value="Rights Reporting Tool (RRT)"/>
                    <xsd:enumeration value="Rights Systems (RMS/CRS)"/>
                    <xsd:enumeration value="Telescope"/>
                  </xsd:restriction>
                </xsd:simpleType>
              </xsd:element>
            </xsd:sequence>
          </xsd:extension>
        </xsd:complexContent>
      </xsd:complexType>
    </xsd:element>
    <xsd:element name="Software" ma:index="18" nillable="true" ma:displayName="Software" ma:format="Dropdown" ma:internalName="Software">
      <xsd:simpleType>
        <xsd:restriction base="dms:Choice">
          <xsd:enumeration value="Adobe Acrobat"/>
          <xsd:enumeration value="Microsoft Visio"/>
          <xsd:enumeration value="PitStop"/>
        </xsd:restriction>
      </xsd:simpleType>
    </xsd:element>
    <xsd:element name="Screen" ma:index="19" nillable="true" ma:displayName="Screen" ma:format="Dropdown" ma:internalName="Screen">
      <xsd:simpleType>
        <xsd:restriction base="dms:Choice">
          <xsd:enumeration value="Attachments"/>
          <xsd:enumeration value="Dashboard(s)"/>
          <xsd:enumeration value="General/Multiple"/>
          <xsd:enumeration value="Main Setup"/>
          <xsd:enumeration value="MyTasks"/>
          <xsd:enumeration value="Narrative"/>
          <xsd:enumeration value="Plate"/>
          <xsd:enumeration value="Project Team"/>
          <xsd:enumeration value="Reprint Corrections"/>
          <xsd:enumeration value="Rights System View"/>
          <xsd:enumeration value="Routing"/>
          <xsd:enumeration value="Schedule"/>
          <xsd:enumeration value="Specifications"/>
          <xsd:enumeration value="Vendor Address Book"/>
          <xsd:enumeration value="Vendor Assignments"/>
        </xsd:restriction>
      </xsd:simpleType>
    </xsd:element>
    <xsd:element name="Component_x0028_s_x0029_" ma:index="20" nillable="true" ma:displayName="Component(s)" ma:default="None" ma:internalName="Component_x0028_s_x0029_">
      <xsd:complexType>
        <xsd:complexContent>
          <xsd:extension base="dms:MultiChoice">
            <xsd:sequence>
              <xsd:element name="Value" maxOccurs="unbounded" minOccurs="0" nillable="true">
                <xsd:simpleType>
                  <xsd:restriction base="dms:Choice">
                    <xsd:enumeration value="None"/>
                    <xsd:enumeration value="Book Covers"/>
                    <xsd:enumeration value="Book Endsheets"/>
                    <xsd:enumeration value="Book Inserts"/>
                    <xsd:enumeration value="Book Inside Covers"/>
                    <xsd:enumeration value="Book Interiors"/>
                    <xsd:enumeration value="Book Preface/FM/CR"/>
                    <xsd:enumeration value="CDs"/>
                    <xsd:enumeration value="DVDs"/>
                    <xsd:enumeration value="In-Book Ads"/>
                    <xsd:enumeration value="PACs"/>
                  </xsd:restriction>
                </xsd:simpleType>
              </xsd:element>
            </xsd:sequence>
          </xsd:extension>
        </xsd:complexContent>
      </xsd:complexType>
    </xsd:element>
    <xsd:element name="Portfolio" ma:index="30" nillable="true" ma:displayName="Portfolio" ma:hidden="true" ma:internalName="Portfolio" ma:readOnly="false">
      <xsd:complexType>
        <xsd:complexContent>
          <xsd:extension base="dms:MultiChoice">
            <xsd:sequence>
              <xsd:element name="Value" maxOccurs="unbounded" minOccurs="0" nillable="true">
                <xsd:simpleType>
                  <xsd:restriction base="dms:Choice">
                    <xsd:enumeration value="Higher Ed"/>
                    <xsd:enumeration value="NGL/International"/>
                    <xsd:enumeration value="School/Referenc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520c62-91d1-4715-93cb-6b6cc6733a1f" elementFormDefault="qualified">
    <xsd:import namespace="http://schemas.microsoft.com/office/2006/documentManagement/types"/>
    <xsd:import namespace="http://schemas.microsoft.com/office/infopath/2007/PartnerControls"/>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1FBD255F-1AB4-4B7F-97CA-248D24762D41}">
  <ds:schemaRefs>
    <ds:schemaRef ds:uri="http://schemas.microsoft.com/sharepoint/events"/>
  </ds:schemaRefs>
</ds:datastoreItem>
</file>

<file path=customXml/itemProps3.xml><?xml version="1.0" encoding="utf-8"?>
<ds:datastoreItem xmlns:ds="http://schemas.openxmlformats.org/officeDocument/2006/customXml" ds:itemID="{BA9BA192-EF86-48DF-982C-2C526A268392}">
  <ds:schemaRefs>
    <ds:schemaRef ds:uri="http://www.w3.org/XML/1998/namespace"/>
    <ds:schemaRef ds:uri="f856fc18-c0f7-462c-a53d-fc2610d0c4c8"/>
    <ds:schemaRef ds:uri="a3520c62-91d1-4715-93cb-6b6cc6733a1f"/>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purl.org/dc/terms/"/>
    <ds:schemaRef ds:uri="http://schemas.openxmlformats.org/package/2006/metadata/core-properties"/>
    <ds:schemaRef ds:uri="a4d2ff27-a226-42e2-a79e-c1ae662d212e"/>
  </ds:schemaRefs>
</ds:datastoreItem>
</file>

<file path=customXml/itemProps4.xml><?xml version="1.0" encoding="utf-8"?>
<ds:datastoreItem xmlns:ds="http://schemas.openxmlformats.org/officeDocument/2006/customXml" ds:itemID="{D75FD8AF-03B6-40B7-84F4-489ECF9A0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2ff27-a226-42e2-a79e-c1ae662d212e"/>
    <ds:schemaRef ds:uri="f856fc18-c0f7-462c-a53d-fc2610d0c4c8"/>
    <ds:schemaRef ds:uri="a3520c62-91d1-4715-93cb-6b6cc6733a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506</TotalTime>
  <Words>2482</Words>
  <Application>Microsoft Macintosh PowerPoint</Application>
  <PresentationFormat>Widescreen</PresentationFormat>
  <Paragraphs>223</Paragraphs>
  <Slides>31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vt:lpstr>
      <vt:lpstr>Calibri</vt:lpstr>
      <vt:lpstr>Courier New</vt:lpstr>
      <vt:lpstr>Helvetica</vt:lpstr>
      <vt:lpstr>LucidaGrande</vt:lpstr>
      <vt:lpstr>Open Sans</vt:lpstr>
      <vt:lpstr>Summer Font</vt:lpstr>
      <vt:lpstr>Wingdings</vt:lpstr>
      <vt:lpstr>Accessible_PPT_Template_Cengage</vt:lpstr>
      <vt:lpstr>PART 2 Individual Behaviors and Processes in Organizations</vt:lpstr>
      <vt:lpstr>Chapter Learning Objectives After studying this chapter you should be able to:</vt:lpstr>
      <vt:lpstr>Attitudes in Organizations (1 of 4)</vt:lpstr>
      <vt:lpstr>Attitude Formation</vt:lpstr>
      <vt:lpstr>Attitudes in Organizations (2 of 4)</vt:lpstr>
      <vt:lpstr>Attitudes in Organizations (3 of 4)</vt:lpstr>
      <vt:lpstr>Attitudes in Organizations (4 of 4)</vt:lpstr>
      <vt:lpstr>Influences on Job Satisfaction</vt:lpstr>
      <vt:lpstr>Table 4.1 Top Three Worldwide Drivers of Employee Attraction, Retention, and Engagement for Different Age Groups</vt:lpstr>
      <vt:lpstr>Values and Emotions in Organizations (1 of 4)</vt:lpstr>
      <vt:lpstr>Values and Emotions in Organizations (2 of 4)</vt:lpstr>
      <vt:lpstr>Values and Emotions in Organizations (3 of 4)</vt:lpstr>
      <vt:lpstr>How Values Differ around the World</vt:lpstr>
      <vt:lpstr>Values and Emotions in Organizations (4 of 4)</vt:lpstr>
      <vt:lpstr>The Role of Emotions in Behavior</vt:lpstr>
      <vt:lpstr>Perception in Organizations (1 of 5)</vt:lpstr>
      <vt:lpstr>Perception in Organizations (2 of 5)</vt:lpstr>
      <vt:lpstr>Perception in Organizations (3 of 5)</vt:lpstr>
      <vt:lpstr>Perception in Organizations (4 of 5)</vt:lpstr>
      <vt:lpstr>The Attribution Process</vt:lpstr>
      <vt:lpstr>Perception in Organizations (5 of 5)</vt:lpstr>
      <vt:lpstr>Stress in Organizations (1 of 6)</vt:lpstr>
      <vt:lpstr>The General Adaptation System</vt:lpstr>
      <vt:lpstr>Stress in Organizations (2 of 6)</vt:lpstr>
      <vt:lpstr>Causes and Consequences of Stress </vt:lpstr>
      <vt:lpstr>Workload, Stress, and Performance</vt:lpstr>
      <vt:lpstr>Stress in Organizations (3 of 6)</vt:lpstr>
      <vt:lpstr>Stress in Organizations (4 of 6)</vt:lpstr>
      <vt:lpstr>Stress in Organizations (5 of 6)</vt:lpstr>
      <vt:lpstr>Stress in Organizations (6 of 6)</vt:lpstr>
      <vt:lpstr>Organizational Behavior in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Individual Values, Perceptions, and Reactions</dc:title>
  <dc:creator>Griffin</dc:creator>
  <cp:lastModifiedBy>Tristann Jones</cp:lastModifiedBy>
  <cp:revision>307</cp:revision>
  <cp:lastPrinted>2016-10-03T15:29:39Z</cp:lastPrinted>
  <dcterms:created xsi:type="dcterms:W3CDTF">2019-03-11T09:25:02Z</dcterms:created>
  <dcterms:modified xsi:type="dcterms:W3CDTF">2019-07-23T18:07:41Z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0x0101002A5D52E595BC2A47A3DCA88123D2A30D</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